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16" r:id="rId4"/>
  </p:sldMasterIdLst>
  <p:notesMasterIdLst>
    <p:notesMasterId r:id="rId32"/>
  </p:notesMasterIdLst>
  <p:handoutMasterIdLst>
    <p:handoutMasterId r:id="rId33"/>
  </p:handoutMasterIdLst>
  <p:sldIdLst>
    <p:sldId id="504" r:id="rId5"/>
    <p:sldId id="651" r:id="rId6"/>
    <p:sldId id="658" r:id="rId7"/>
    <p:sldId id="655" r:id="rId8"/>
    <p:sldId id="656" r:id="rId9"/>
    <p:sldId id="659" r:id="rId10"/>
    <p:sldId id="354" r:id="rId11"/>
    <p:sldId id="624" r:id="rId12"/>
    <p:sldId id="650" r:id="rId13"/>
    <p:sldId id="627" r:id="rId14"/>
    <p:sldId id="661" r:id="rId15"/>
    <p:sldId id="629" r:id="rId16"/>
    <p:sldId id="645" r:id="rId17"/>
    <p:sldId id="654" r:id="rId18"/>
    <p:sldId id="630" r:id="rId19"/>
    <p:sldId id="631" r:id="rId20"/>
    <p:sldId id="633" r:id="rId21"/>
    <p:sldId id="634" r:id="rId22"/>
    <p:sldId id="635" r:id="rId23"/>
    <p:sldId id="636" r:id="rId24"/>
    <p:sldId id="657" r:id="rId25"/>
    <p:sldId id="637" r:id="rId26"/>
    <p:sldId id="647" r:id="rId27"/>
    <p:sldId id="638" r:id="rId28"/>
    <p:sldId id="641" r:id="rId29"/>
    <p:sldId id="642" r:id="rId30"/>
    <p:sldId id="660" r:id="rId31"/>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32569148-467A-A74C-8AEE-DCF781BA2D12}" name="Evering-Watley, Michele (CDC/GHC/DGHP)" initials="EWM(" userId="S::mee4@cdc.gov::2206c350-ccdb-4c4f-b595-dfe690500610"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677E6A8E-C9A6-07BD-E1D8-448ECDAFF898}" name="Gallagher, Darby (CDC/GHC/DGHP)" initials="DG" userId="S::zss9@cdc.gov::a845a694-00ae-430c-a73d-6baae6728f31" providerId="AD"/>
  <p188:author id="{7E1A0B9E-0C2F-1455-9A5B-124370CFDCF0}" name="Albanna, Sara (CDC/GHC/DGHP)" initials="AS(" userId="S::uic6@cdc.gov::66ccce23-a100-40f3-9ea6-11e572d3e19a" providerId="AD"/>
  <p188:author id="{D71DB8A5-77F4-3016-5A88-EDAC4D4F1636}" name="Yard, Ellen E. (CDC/DDPHSIS/CGH/DGHP)" initials="YEE(" userId="S::IGF8@cdc.gov::19c9ef13-1d29-41fa-9fd7-59de21a7a375" providerId="AD"/>
  <p188:author id="{7A022CD9-87BE-D8A0-A686-6885FDE2EE81}" name="ANAITE  DIAZ ARTIGA" initials="AD" userId="S::adiaz@uvg.edu.gt::daa04e58-c612-4e8f-a8da-565b85254d0d" providerId="AD"/>
  <p188:author id="{B692A5F4-97DE-BB51-F96B-B9FECA0E4692}" name="Guerra, Marta (CDC/DDPHSIS/CGH/DGHP)" initials="GM("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0C"/>
    <a:srgbClr val="C5E0B4"/>
    <a:srgbClr val="F7941D"/>
    <a:srgbClr val="0065A4"/>
    <a:srgbClr val="909C9C"/>
    <a:srgbClr val="005808"/>
    <a:srgbClr val="33CC33"/>
    <a:srgbClr val="66FF66"/>
    <a:srgbClr val="CC0000"/>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15" autoAdjust="0"/>
    <p:restoredTop sz="79137" autoAdjust="0"/>
  </p:normalViewPr>
  <p:slideViewPr>
    <p:cSldViewPr snapToGrid="0">
      <p:cViewPr varScale="1">
        <p:scale>
          <a:sx n="59" d="100"/>
          <a:sy n="59" d="100"/>
        </p:scale>
        <p:origin x="1048" y="60"/>
      </p:cViewPr>
      <p:guideLst>
        <p:guide orient="horz" pos="816"/>
        <p:guide pos="128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2684" y="2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s-ES" sz="2800" b="1" noProof="0"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s-ES" sz="2800" b="1" noProof="0"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s-ES" sz="2800" b="1" noProof="0" dirty="0">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s-ES" sz="2800" b="1" noProof="0"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s-ES" sz="2800" b="1" noProof="0" dirty="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s-ES" sz="2800" b="1" noProof="0"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3589" custLinFactNeighborY="1526"/>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1600" b="1" dirty="0">
              <a:solidFill>
                <a:schemeClr val="tx1"/>
              </a:solidFill>
              <a:latin typeface="+mn-lt"/>
            </a:rPr>
            <a:t>Detectar, diagnosticar</a:t>
          </a:r>
        </a:p>
      </dgm:t>
    </dgm:pt>
    <dgm:pt modelId="{FB260FCA-968B-4532-B7C0-C7E4458DAA50}" type="parTrans" cxnId="{03E7EA8F-C6C9-4D96-85BC-5402EDBD62F6}">
      <dgm:prSet/>
      <dgm:spPr/>
      <dgm:t>
        <a:bodyPr/>
        <a:lstStyle/>
        <a:p>
          <a:endParaRPr lang="en-US" sz="1600"/>
        </a:p>
      </dgm:t>
    </dgm:pt>
    <dgm:pt modelId="{9EFDDFF1-2279-486B-9F12-EA5F590C8C00}" type="sibTrans" cxnId="{03E7EA8F-C6C9-4D96-85BC-5402EDBD62F6}">
      <dgm:prSet/>
      <dgm:spPr>
        <a:solidFill>
          <a:srgbClr val="00943B"/>
        </a:solidFill>
        <a:ln>
          <a:noFill/>
        </a:ln>
      </dgm:spPr>
      <dgm:t>
        <a:bodyPr/>
        <a:lstStyle/>
        <a:p>
          <a:endParaRPr lang="en-US" sz="1600"/>
        </a:p>
      </dgm:t>
    </dgm:pt>
    <dgm:pt modelId="{C93BFA43-C0F0-4D8C-8530-4A21A2D3204E}">
      <dgm:prSet phldrT="[Text]" custT="1"/>
      <dgm:spPr>
        <a:solidFill>
          <a:schemeClr val="bg1"/>
        </a:solidFill>
        <a:ln w="28575">
          <a:solidFill>
            <a:schemeClr val="tx1"/>
          </a:solidFill>
        </a:ln>
      </dgm:spPr>
      <dgm:t>
        <a:bodyPr/>
        <a:lstStyle/>
        <a:p>
          <a:r>
            <a:rPr lang="es-GT" sz="1600" b="1" noProof="0" dirty="0">
              <a:solidFill>
                <a:schemeClr val="tx1"/>
              </a:solidFill>
              <a:latin typeface="+mn-lt"/>
            </a:rPr>
            <a:t>Recolectar</a:t>
          </a:r>
        </a:p>
      </dgm:t>
    </dgm:pt>
    <dgm:pt modelId="{9765D9CD-EF3A-452D-9EA9-5487042B2018}" type="parTrans" cxnId="{7AE24D85-6EBC-4169-9E2B-3D31F5DD533C}">
      <dgm:prSet/>
      <dgm:spPr/>
      <dgm:t>
        <a:bodyPr/>
        <a:lstStyle/>
        <a:p>
          <a:endParaRPr lang="en-US" sz="1600"/>
        </a:p>
      </dgm:t>
    </dgm:pt>
    <dgm:pt modelId="{14C6ACC0-9A20-4A31-9323-11A5312A8790}" type="sibTrans" cxnId="{7AE24D85-6EBC-4169-9E2B-3D31F5DD533C}">
      <dgm:prSet/>
      <dgm:spPr/>
      <dgm:t>
        <a:bodyPr/>
        <a:lstStyle/>
        <a:p>
          <a:endParaRPr lang="en-US" sz="1600"/>
        </a:p>
      </dgm:t>
    </dgm:pt>
    <dgm:pt modelId="{FA237A2E-C526-4388-8C57-CACFFBE14482}">
      <dgm:prSet phldrT="[Text]" custT="1"/>
      <dgm:spPr>
        <a:solidFill>
          <a:schemeClr val="bg1"/>
        </a:solidFill>
        <a:ln w="28575">
          <a:solidFill>
            <a:schemeClr val="tx1"/>
          </a:solidFill>
        </a:ln>
      </dgm:spPr>
      <dgm:t>
        <a:bodyPr/>
        <a:lstStyle/>
        <a:p>
          <a:r>
            <a:rPr lang="en-US" sz="1600" b="1" dirty="0">
              <a:solidFill>
                <a:schemeClr val="tx1"/>
              </a:solidFill>
              <a:latin typeface="+mn-lt"/>
            </a:rPr>
            <a:t>Compilar, analizar</a:t>
          </a:r>
        </a:p>
      </dgm:t>
    </dgm:pt>
    <dgm:pt modelId="{BE914DF7-8329-4ABF-A71E-F5D40D6578C3}" type="parTrans" cxnId="{BC2F50EA-991E-4C55-A67A-F74585DC2A48}">
      <dgm:prSet/>
      <dgm:spPr/>
      <dgm:t>
        <a:bodyPr/>
        <a:lstStyle/>
        <a:p>
          <a:endParaRPr lang="en-US" sz="1600"/>
        </a:p>
      </dgm:t>
    </dgm:pt>
    <dgm:pt modelId="{CF168877-46ED-4EF8-A595-769BD9638DF0}" type="sibTrans" cxnId="{BC2F50EA-991E-4C55-A67A-F74585DC2A48}">
      <dgm:prSet/>
      <dgm:spPr/>
      <dgm:t>
        <a:bodyPr/>
        <a:lstStyle/>
        <a:p>
          <a:endParaRPr lang="en-US" sz="1600"/>
        </a:p>
      </dgm:t>
    </dgm:pt>
    <dgm:pt modelId="{E92DDBA3-7A28-46DA-913C-765734FDD153}">
      <dgm:prSet phldrT="[Text]" custT="1"/>
      <dgm:spPr>
        <a:solidFill>
          <a:schemeClr val="bg1"/>
        </a:solidFill>
        <a:ln w="28575">
          <a:solidFill>
            <a:schemeClr val="tx1"/>
          </a:solidFill>
        </a:ln>
      </dgm:spPr>
      <dgm:t>
        <a:bodyPr/>
        <a:lstStyle/>
        <a:p>
          <a:r>
            <a:rPr lang="es-ES" sz="1600" b="1" noProof="0" dirty="0">
              <a:solidFill>
                <a:schemeClr val="tx1"/>
              </a:solidFill>
              <a:latin typeface="+mn-lt"/>
            </a:rPr>
            <a:t>Interpretar</a:t>
          </a:r>
        </a:p>
      </dgm:t>
    </dgm:pt>
    <dgm:pt modelId="{2B45E9E5-D7FF-4F92-8BFA-4D32B0F2927B}" type="parTrans" cxnId="{C950ED09-DF7C-4709-9E02-15921BEDBFF3}">
      <dgm:prSet/>
      <dgm:spPr/>
      <dgm:t>
        <a:bodyPr/>
        <a:lstStyle/>
        <a:p>
          <a:endParaRPr lang="en-US" sz="1600"/>
        </a:p>
      </dgm:t>
    </dgm:pt>
    <dgm:pt modelId="{6068EEB7-7E6E-427F-9467-3C9735AE205D}" type="sibTrans" cxnId="{C950ED09-DF7C-4709-9E02-15921BEDBFF3}">
      <dgm:prSet/>
      <dgm:spPr/>
      <dgm:t>
        <a:bodyPr/>
        <a:lstStyle/>
        <a:p>
          <a:endParaRPr lang="en-US" sz="1600"/>
        </a:p>
      </dgm:t>
    </dgm:pt>
    <dgm:pt modelId="{C7EE9216-F411-4BAB-897B-D2E3D4AA3C70}">
      <dgm:prSet phldrT="[Text]" custT="1"/>
      <dgm:spPr>
        <a:solidFill>
          <a:schemeClr val="bg1"/>
        </a:solidFill>
        <a:ln w="28575">
          <a:solidFill>
            <a:schemeClr val="tx1"/>
          </a:solidFill>
        </a:ln>
      </dgm:spPr>
      <dgm:t>
        <a:bodyPr/>
        <a:lstStyle/>
        <a:p>
          <a:r>
            <a:rPr lang="es-ES" sz="1600" b="1" noProof="0" dirty="0">
              <a:solidFill>
                <a:schemeClr val="tx1"/>
              </a:solidFill>
              <a:latin typeface="+mn-lt"/>
            </a:rPr>
            <a:t>Actuar</a:t>
          </a:r>
        </a:p>
      </dgm:t>
    </dgm:pt>
    <dgm:pt modelId="{FA231D2B-1989-4D30-A8FE-ABEC0F278957}" type="parTrans" cxnId="{963EB135-48FB-451D-BE53-FAEEEF4F717B}">
      <dgm:prSet/>
      <dgm:spPr/>
      <dgm:t>
        <a:bodyPr/>
        <a:lstStyle/>
        <a:p>
          <a:endParaRPr lang="en-US" sz="1600"/>
        </a:p>
      </dgm:t>
    </dgm:pt>
    <dgm:pt modelId="{BE80A37D-3C75-4FC8-9768-AAD4ADC8664A}" type="sibTrans" cxnId="{963EB135-48FB-451D-BE53-FAEEEF4F717B}">
      <dgm:prSet/>
      <dgm:spPr/>
      <dgm:t>
        <a:bodyPr/>
        <a:lstStyle/>
        <a:p>
          <a:endParaRPr lang="en-US" sz="1600"/>
        </a:p>
      </dgm:t>
    </dgm:pt>
    <dgm:pt modelId="{26DB14CD-EFE5-45C5-BA9B-0741D9AB0491}">
      <dgm:prSet phldrT="[Text]" custT="1"/>
      <dgm:spPr>
        <a:solidFill>
          <a:schemeClr val="bg1"/>
        </a:solidFill>
        <a:ln w="28575">
          <a:solidFill>
            <a:schemeClr val="tx1"/>
          </a:solidFill>
        </a:ln>
      </dgm:spPr>
      <dgm:t>
        <a:bodyPr/>
        <a:lstStyle/>
        <a:p>
          <a:r>
            <a:rPr lang="en-US" sz="1600" b="1" dirty="0">
              <a:solidFill>
                <a:schemeClr val="tx1"/>
              </a:solidFill>
              <a:latin typeface="+mn-lt"/>
            </a:rPr>
            <a:t>Comunicar</a:t>
          </a:r>
        </a:p>
      </dgm:t>
    </dgm:pt>
    <dgm:pt modelId="{12DAC2CD-BDDF-46C6-B789-4ADD0ABFB623}" type="parTrans" cxnId="{CAE0F8CE-9B0D-443D-A2DE-F50A01F0FBEC}">
      <dgm:prSet/>
      <dgm:spPr/>
      <dgm:t>
        <a:bodyPr/>
        <a:lstStyle/>
        <a:p>
          <a:endParaRPr lang="en-US" sz="1600"/>
        </a:p>
      </dgm:t>
    </dgm:pt>
    <dgm:pt modelId="{D2B9AB04-9D0E-4FE8-BD3C-D4052D46AA6F}" type="sibTrans" cxnId="{CAE0F8CE-9B0D-443D-A2DE-F50A01F0FBEC}">
      <dgm:prSet/>
      <dgm:spPr/>
      <dgm:t>
        <a:bodyPr/>
        <a:lstStyle/>
        <a:p>
          <a:endParaRPr lang="en-US" sz="1600"/>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50430">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3337"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17380"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179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6483" y="-102047"/>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Detectar, Diagnosticar</a:t>
          </a: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Recolectar</a:t>
          </a: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Compilar, Analizar</a:t>
          </a: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Interpretar</a:t>
          </a: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Comunicar</a:t>
          </a: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Actuar</a:t>
          </a:r>
        </a:p>
      </dsp:txBody>
      <dsp:txXfrm>
        <a:off x="546587" y="974946"/>
        <a:ext cx="2127486" cy="85097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388499" y="-168918"/>
          <a:ext cx="4407214" cy="2977163"/>
        </a:xfrm>
        <a:prstGeom prst="circularArrow">
          <a:avLst>
            <a:gd name="adj1" fmla="val 5274"/>
            <a:gd name="adj2" fmla="val 312630"/>
            <a:gd name="adj3" fmla="val 13390424"/>
            <a:gd name="adj4" fmla="val 17636768"/>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1772674" y="1555"/>
          <a:ext cx="1638865"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latin typeface="+mn-lt"/>
            </a:rPr>
            <a:t>Detectar, diagnosticar</a:t>
          </a:r>
        </a:p>
      </dsp:txBody>
      <dsp:txXfrm>
        <a:off x="1799265" y="28146"/>
        <a:ext cx="1585683" cy="491544"/>
      </dsp:txXfrm>
    </dsp:sp>
    <dsp:sp modelId="{1695DC22-9A36-4B48-AEFF-7E4FDFC1713F}">
      <dsp:nvSpPr>
        <dsp:cNvPr id="0" name=""/>
        <dsp:cNvSpPr/>
      </dsp:nvSpPr>
      <dsp:spPr>
        <a:xfrm>
          <a:off x="3714950" y="563895"/>
          <a:ext cx="1234754"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GT" sz="1600" b="1" kern="1200" noProof="0" dirty="0">
              <a:solidFill>
                <a:schemeClr val="tx1"/>
              </a:solidFill>
              <a:latin typeface="+mn-lt"/>
            </a:rPr>
            <a:t>Recolectar</a:t>
          </a:r>
        </a:p>
      </dsp:txBody>
      <dsp:txXfrm>
        <a:off x="3741541" y="590486"/>
        <a:ext cx="1181572" cy="491544"/>
      </dsp:txXfrm>
    </dsp:sp>
    <dsp:sp modelId="{07166AA7-B419-46BE-8707-58768C01B0F0}">
      <dsp:nvSpPr>
        <dsp:cNvPr id="0" name=""/>
        <dsp:cNvSpPr/>
      </dsp:nvSpPr>
      <dsp:spPr>
        <a:xfrm>
          <a:off x="3656087" y="1811387"/>
          <a:ext cx="1278800"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latin typeface="+mn-lt"/>
            </a:rPr>
            <a:t>Compilar, analizar</a:t>
          </a:r>
        </a:p>
      </dsp:txBody>
      <dsp:txXfrm>
        <a:off x="3682678" y="1837978"/>
        <a:ext cx="1225618" cy="491544"/>
      </dsp:txXfrm>
    </dsp:sp>
    <dsp:sp modelId="{03ED3239-7976-43C1-9470-0A426C83A8ED}">
      <dsp:nvSpPr>
        <dsp:cNvPr id="0" name=""/>
        <dsp:cNvSpPr/>
      </dsp:nvSpPr>
      <dsp:spPr>
        <a:xfrm>
          <a:off x="2023477" y="2418206"/>
          <a:ext cx="1217954"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1" kern="1200" noProof="0" dirty="0">
              <a:solidFill>
                <a:schemeClr val="tx1"/>
              </a:solidFill>
              <a:latin typeface="+mn-lt"/>
            </a:rPr>
            <a:t>Interpretar</a:t>
          </a:r>
        </a:p>
      </dsp:txBody>
      <dsp:txXfrm>
        <a:off x="2050068" y="2444797"/>
        <a:ext cx="1164772" cy="491544"/>
      </dsp:txXfrm>
    </dsp:sp>
    <dsp:sp modelId="{CB7BE2BC-AC16-42C7-9D95-B7BD321D88D7}">
      <dsp:nvSpPr>
        <dsp:cNvPr id="0" name=""/>
        <dsp:cNvSpPr/>
      </dsp:nvSpPr>
      <dsp:spPr>
        <a:xfrm>
          <a:off x="0" y="1837218"/>
          <a:ext cx="1574086"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latin typeface="+mn-lt"/>
            </a:rPr>
            <a:t>Comunicar</a:t>
          </a:r>
        </a:p>
      </dsp:txBody>
      <dsp:txXfrm>
        <a:off x="26591" y="1863809"/>
        <a:ext cx="1520904" cy="491544"/>
      </dsp:txXfrm>
    </dsp:sp>
    <dsp:sp modelId="{74BED3F0-1F3F-4B93-9710-4F13C5417E70}">
      <dsp:nvSpPr>
        <dsp:cNvPr id="0" name=""/>
        <dsp:cNvSpPr/>
      </dsp:nvSpPr>
      <dsp:spPr>
        <a:xfrm>
          <a:off x="0" y="563896"/>
          <a:ext cx="1282068"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1" kern="1200" noProof="0" dirty="0">
              <a:solidFill>
                <a:schemeClr val="tx1"/>
              </a:solidFill>
              <a:latin typeface="+mn-lt"/>
            </a:rPr>
            <a:t>Actuar</a:t>
          </a:r>
        </a:p>
      </dsp:txBody>
      <dsp:txXfrm>
        <a:off x="26591" y="590487"/>
        <a:ext cx="1228886" cy="491544"/>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r>
              <a:rPr lang="en-US"/>
              <a:t>2/28/2020</a:t>
            </a:r>
          </a:p>
        </p:txBody>
      </p:sp>
      <p:sp>
        <p:nvSpPr>
          <p:cNvPr id="129028" name="Rectangle 4"/>
          <p:cNvSpPr>
            <a:spLocks noGrp="1" noChangeArrowheads="1"/>
          </p:cNvSpPr>
          <p:nvPr>
            <p:ph type="ftr" sz="quarter" idx="2"/>
          </p:nvPr>
        </p:nvSpPr>
        <p:spPr bwMode="auto">
          <a:xfrm>
            <a:off x="0" y="8829675"/>
            <a:ext cx="5105400"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r>
              <a:rPr lang="en-US" altLang="en-US"/>
              <a:t>FETPF2.0_f10_</a:t>
            </a:r>
            <a:r>
              <a:rPr lang="en-US"/>
              <a:t>Monitor</a:t>
            </a:r>
            <a:r>
              <a:rPr lang="en-US" altLang="en-US"/>
              <a:t>_PPT_2020-02.pptx</a:t>
            </a:r>
            <a:endParaRPr lang="en-US"/>
          </a:p>
        </p:txBody>
      </p:sp>
      <p:sp>
        <p:nvSpPr>
          <p:cNvPr id="129029" name="Rectangle 5"/>
          <p:cNvSpPr>
            <a:spLocks noGrp="1" noChangeArrowheads="1"/>
          </p:cNvSpPr>
          <p:nvPr>
            <p:ph type="sldNum" sz="quarter" idx="3"/>
          </p:nvPr>
        </p:nvSpPr>
        <p:spPr bwMode="auto">
          <a:xfrm>
            <a:off x="5562600" y="8829675"/>
            <a:ext cx="1446213"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4136192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 xmlns:p14="http://schemas.microsoft.com/office/powerpoint/2010/main" xmlns:a14="http://schemas.microsoft.com/office/drawing/2010/main">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extLst>
      <p:ext uri="{BB962C8B-B14F-4D97-AF65-F5344CB8AC3E}">
        <p14:creationId xmlns:p14="http://schemas.microsoft.com/office/powerpoint/2010/main" val="11938324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sp>
      <p:sp>
        <p:nvSpPr>
          <p:cNvPr id="2150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dirty="0">
                <a:effectLst/>
                <a:latin typeface="Arial" panose="020B0604020202020204" pitchFamily="34" charset="0"/>
                <a:cs typeface="Arial" panose="020B0604020202020204" pitchFamily="34" charset="0"/>
              </a:rPr>
              <a:t>Notas para el instructor:</a:t>
            </a:r>
          </a:p>
          <a:p>
            <a:pPr marL="0" marR="0" lvl="0" indent="0" algn="l" defTabSz="914400" rtl="0" eaLnBrk="0" fontAlgn="base" latinLnBrk="0" hangingPunct="0">
              <a:lnSpc>
                <a:spcPct val="100000"/>
              </a:lnSpc>
              <a:spcBef>
                <a:spcPts val="1200"/>
              </a:spcBef>
              <a:spcAft>
                <a:spcPts val="600"/>
              </a:spcAft>
              <a:buClrTx/>
              <a:buSzTx/>
              <a:buFontTx/>
              <a:buNone/>
              <a:tabLst/>
              <a:defRPr/>
            </a:pPr>
            <a:endParaRPr lang="es-ES" sz="1200" b="1"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Siéntase en la libertad de modificar esta presentación  según sea necesario para adaptarla a su contexto local. Si se hicieron modificaciones, por favor indicarlo usando este enunciado: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en esta diapositiva.</a:t>
            </a:r>
            <a:endParaRPr lang="es-ES" sz="1200" b="1" dirty="0">
              <a:solidFill>
                <a:schemeClr val="tx1"/>
              </a:solidFill>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ES" sz="1200" b="1" dirty="0">
              <a:solidFill>
                <a:schemeClr val="tx1"/>
              </a:solidFill>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dirty="0">
                <a:solidFill>
                  <a:schemeClr val="tx1"/>
                </a:solidFill>
                <a:effectLst/>
                <a:latin typeface="Arial" panose="020B0604020202020204" pitchFamily="34" charset="0"/>
                <a:cs typeface="Arial" panose="020B0604020202020204" pitchFamily="34" charset="0"/>
              </a:rPr>
              <a:t>Diga: </a:t>
            </a:r>
            <a:r>
              <a:rPr lang="es-ES" sz="1200" b="0" dirty="0">
                <a:solidFill>
                  <a:srgbClr val="00953A"/>
                </a:solidFill>
                <a:effectLst/>
                <a:latin typeface="Arial" panose="020B0604020202020204" pitchFamily="34" charset="0"/>
                <a:cs typeface="Arial" panose="020B0604020202020204" pitchFamily="34" charset="0"/>
              </a:rPr>
              <a:t>El título de esta sesión es seguimiento y evaluación de la vigilancia. Esta sesión se centra en el seguimiento de su sistema de vigilancia en las oficinas sanitarias de distrito.</a:t>
            </a:r>
            <a:endParaRPr lang="es-ES" sz="1200" b="1" dirty="0">
              <a:solidFill>
                <a:srgbClr val="00953A"/>
              </a:solidFill>
              <a:effectLst/>
              <a:latin typeface="Arial" panose="020B0604020202020204" pitchFamily="34" charset="0"/>
              <a:cs typeface="Arial" panose="020B0604020202020204" pitchFamily="34" charset="0"/>
            </a:endParaRPr>
          </a:p>
          <a:p>
            <a:endParaRPr lang="es-ES" altLang="en-US"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dirty="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Como ya se ha señalado,  el seguimiento debe abarcar todas las etapas del ciclo de vigilancia. Considere las características de un sistema de vigilancia que funciona correctamente: Las enfermedades de declaración obligatoria se reconocen y notifican de acuerdo con la política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refiere al paso Detectar/Diagnosticar</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)&lt;Haga clic&gt;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avanzar por cada uno de los puntos con viñetas:</a:t>
            </a:r>
          </a:p>
          <a:p>
            <a:pPr marL="0" marR="0" indent="0">
              <a:lnSpc>
                <a:spcPct val="115000"/>
              </a:lnSpc>
              <a:spcBef>
                <a:spcPts val="0"/>
              </a:spcBef>
              <a:spcAft>
                <a:spcPts val="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informes basados en casos, semanales y mensuales son completos, oportunos y precisos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refiere al paso Recolectar</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datos comunicados se analizan e interpretan rápida y adecuadamente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refiere a los pasos Compilar, Analizar e Interpretar</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resultados de la vigilancia se comparten para informar las acciones de salud pública, las políticas y la gestión de los programas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refiere a los pasos Comunicar y Actuar</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0" marR="0" lvl="0" indent="0">
              <a:lnSpc>
                <a:spcPct val="115000"/>
              </a:lnSpc>
              <a:spcBef>
                <a:spcPts val="0"/>
              </a:spcBef>
              <a:spcAft>
                <a:spcPts val="0"/>
              </a:spcAft>
              <a:buFont typeface="Symbol" panose="05050102010706020507" pitchFamily="18"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FETP-Frontline se centrará en el seguimiento de la etapa de recopilación de datos, especialmente en la oportunidad la completitud de los informes, pero el seguimiento de las demás etapas es igual de importante. Esta sesión y la actividad de trabajo de campo planificada están diseñadas para mejorar sus conocimientos y habilidades para que pueda dar seguimiento al sistema de vigilancia de forma continua y mejorar la calidad y la oportunidad de los informes del sistema de vigilancia como parte de su trabajo diario.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dirty="0"/>
          </a:p>
        </p:txBody>
      </p:sp>
    </p:spTree>
    <p:extLst>
      <p:ext uri="{BB962C8B-B14F-4D97-AF65-F5344CB8AC3E}">
        <p14:creationId xmlns:p14="http://schemas.microsoft.com/office/powerpoint/2010/main" val="1310000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7000"/>
              </a:lnSpc>
              <a:spcBef>
                <a:spcPts val="0"/>
              </a:spcBef>
              <a:spcAft>
                <a:spcPts val="1200"/>
              </a:spcAft>
              <a:buClrTx/>
              <a:buSzTx/>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Tenga en cuenta la oportunidad (puntualidad) de la notificación de los centros sanitarios u otros socios notificadores a las oficinas de salud humana y animal del distrito. La oportunidad de la notificación es un atributo o característica de un sistema de vigilancia. La notificación tardía puede significar un retraso en la acción. La detección y la actuación tempranas pueden salvar vidas.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vigilancia implica el uso de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indicadores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y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objetivos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evaluar la oportunidad.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07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7000"/>
              </a:lnSpc>
              <a:spcBef>
                <a:spcPts val="0"/>
              </a:spcBef>
              <a:spcAft>
                <a:spcPts val="1200"/>
              </a:spcAft>
              <a:buClrTx/>
              <a:buSzTx/>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rPr>
              <a:t> 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indicador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 una medida de algún aspecto o atributo clave de un programa o proceso, como un sistema de vigilancia.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indent="0">
              <a:lnSpc>
                <a:spcPct val="107000"/>
              </a:lnSpc>
              <a:spcBef>
                <a:spcPts val="0"/>
              </a:spcBef>
              <a:spcAft>
                <a:spcPts val="120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7000"/>
              </a:lnSpc>
              <a:spcBef>
                <a:spcPts val="0"/>
              </a:spcBef>
              <a:spcAft>
                <a:spcPts val="1200"/>
              </a:spcAft>
              <a:buClrTx/>
              <a:buSzTx/>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modo de ejemplo, el indicador de oportunidad de los informes de vigilancia podría ser "el porcentaje de establecimientos que envían su informe semanal a la oficina de salud del distrito o a la oficina de salud animal del distrito en los dos días siguientes al final de la semana de notificación". En otras palabras, esta semana pasada, ¿qué porcentaje de fuentes de notificación enviaron sus informes antes del martes?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indent="0">
              <a:lnSpc>
                <a:spcPct val="107000"/>
              </a:lnSpc>
              <a:spcBef>
                <a:spcPts val="0"/>
              </a:spcBef>
              <a:spcAft>
                <a:spcPts val="120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7000"/>
              </a:lnSpc>
              <a:spcBef>
                <a:spcPts val="0"/>
              </a:spcBef>
              <a:spcAft>
                <a:spcPts val="1200"/>
              </a:spcAft>
              <a:buClrTx/>
              <a:buSzTx/>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objetivo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describe la meta de desempeño deseada para el indicador. Para el indicador que acabamos de describir, ¿cuál sería un desempeño aceptable? ¿Qué porcentaje de centros nos gustaría que informaran antes del martes? Por supuesto, nos gustaría que todas (100%) informaran a tiempo, pero ¿cuál sería un desempeño aceptable?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07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07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b="0" u="none" noProof="0" dirty="0">
                <a:latin typeface="Arial" panose="020B0604020202020204" pitchFamily="34" charset="0"/>
                <a:cs typeface="Arial" panose="020B0604020202020204" pitchFamily="34" charset="0"/>
              </a:rPr>
              <a:t>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modo de ejemplo, tal vez el objetivo sea que el 80% de los centros envíen sus informes en los dos días siguientes al final de la semana de presentación de informes, es decir, que recibamos al menos el 80% de los informes antes del martes. Este indicador y este objetivo son adecuados para el distrito. En el caso de un centro concreto, podríamos modificar un poco el indicador para que indique el porcentaje de semanas en las que el centro informa a tiempo, y podríamos fijar el objetivo en que el 80% de los informes semanales se reciban a tiempo durante el trimestre anterior.</a:t>
            </a:r>
            <a:br>
              <a:rPr lang="es-ES" sz="1200" noProof="0" dirty="0">
                <a:effectLst/>
                <a:latin typeface="Arial" panose="020B0604020202020204" pitchFamily="34" charset="0"/>
                <a:ea typeface="Times New Roman" panose="02020603050405020304" pitchFamily="18" charset="0"/>
                <a:cs typeface="Arial" panose="020B0604020202020204" pitchFamily="34" charset="0"/>
              </a:rPr>
            </a:b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10"/>
          </p:nvPr>
        </p:nvSpPr>
        <p:spPr/>
        <p:txBody>
          <a:bodyPr/>
          <a:lstStyle/>
          <a:p>
            <a:pPr>
              <a:defRPr/>
            </a:pPr>
            <a:fld id="{F5F56037-6788-433A-A7B1-BC071E3268D5}" type="slidenum">
              <a:rPr lang="en-US" altLang="en-US" smtClean="0"/>
              <a:t>11</a:t>
            </a:fld>
            <a:endParaRPr lang="en-US" altLang="en-US" dirty="0"/>
          </a:p>
        </p:txBody>
      </p:sp>
    </p:spTree>
    <p:extLst>
      <p:ext uri="{BB962C8B-B14F-4D97-AF65-F5344CB8AC3E}">
        <p14:creationId xmlns:p14="http://schemas.microsoft.com/office/powerpoint/2010/main" val="2694847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menudo se identifican indicadores de desempeño para la presentación de informes, el análisis y la interpretación, la acción y la comunicación de los establecimientos de salud o los laboratorios.  También se identifican indicadores de desempeño para las prácticas de notificación al Ministerio de Salud u otros ministerios, y a las partes interesadas clínicas, comunitarias y multisectoriales.  A menudo se monitorean indicadores como la oportunidad y completitud para ayudar a alcanzar los objetivos de calidad. ¿Cómo sabemos si cada paso se está dando correctamente?</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gn="l">
              <a:spcBef>
                <a:spcPts val="6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tipo de indicadores sería útil monitorear en su distrito?</a:t>
            </a:r>
          </a:p>
          <a:p>
            <a:pPr marL="0" marR="0" algn="l">
              <a:spcBef>
                <a:spcPts val="6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Escriba los indicadores en el rotafolio.</a:t>
            </a:r>
          </a:p>
          <a:p>
            <a:pPr marL="171450" marR="0" indent="-171450">
              <a:lnSpc>
                <a:spcPct val="115000"/>
              </a:lnSpc>
              <a:spcBef>
                <a:spcPts val="0"/>
              </a:spcBef>
              <a:spcAft>
                <a:spcPts val="1200"/>
              </a:spcAft>
              <a:buFont typeface="Wingdings" panose="05000000000000000000" pitchFamily="2" charset="2"/>
              <a:buChar char="v"/>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Asegúrese de que hay al menos una sugerencia realista (idealmente, más de una) para cada categoría (cuadrante) antes de pasar a la siguiente diapositiva.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dirty="0"/>
          </a:p>
        </p:txBody>
      </p:sp>
    </p:spTree>
    <p:extLst>
      <p:ext uri="{BB962C8B-B14F-4D97-AF65-F5344CB8AC3E}">
        <p14:creationId xmlns:p14="http://schemas.microsoft.com/office/powerpoint/2010/main" val="3440430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¡Estos son algunos ejemplos de indicadores de desempeño que pueden monitorearse a nivel de distrito!  Es importante vigilar los indicadores de un centro de salud determinado porque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la vigilancia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puede identificar cuándo un centro específico está experimentando dificultades o problemas con la detección y notificación de enfermedades. El seguimiento de aspectos tales como la proporción de informes que se presentan a tiempo, que están completos y la implementación de reportes cero puede garantizar que un sistema esté funcionando como debería.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También es importante garantizar que el análisis y la interpretación de las enfermedades de declaración obligatoria estén actualizados con gráficos, tablas semanales y que la tasa de letalidad este calculada correctamente.</a:t>
            </a:r>
          </a:p>
          <a:p>
            <a:pPr marL="457200" marR="0" indent="-457200">
              <a:lnSpc>
                <a:spcPct val="115000"/>
              </a:lnSpc>
              <a:spcBef>
                <a:spcPts val="0"/>
              </a:spcBef>
              <a:spcAft>
                <a:spcPts val="1200"/>
              </a:spcAf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1327164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noProof="0" dirty="0">
                <a:latin typeface="Arial" panose="020B0604020202020204" pitchFamily="34" charset="0"/>
                <a:cs typeface="Arial" panose="020B0604020202020204" pitchFamily="34" charset="0"/>
              </a:rPr>
              <a:t>La acción y la comunicación son otros ejemplos de indicadores de desempeño. La proporción de investigaciones de casos que se llevan a cabo en un plazo de 48 horas puede revelar si el sistema está funcionando eficazmente y esta  proporcionando notificaciones oportunas de los eventos sanitarios.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a:t>
            </a:r>
            <a:r>
              <a:rPr lang="es-ES" noProof="0" dirty="0">
                <a:latin typeface="Arial" panose="020B0604020202020204" pitchFamily="34" charset="0"/>
                <a:cs typeface="Arial" panose="020B0604020202020204" pitchFamily="34" charset="0"/>
              </a:rPr>
              <a:t>: Las prácticas de notificación de los distritos también son buenos indicadores de desempeño. Conocer la proporción de reportes rutinarios que se presentan a tiempo y si el sistema funciona como debería es esencial para el éxito de un sistema de vigilancia. Dado que los datos de vigilancia están destinados a ser utilizados para la acción, un buen indicador de desempeño evalúa si se difunden los hallazgos de los brotes.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dirty="0"/>
          </a:p>
        </p:txBody>
      </p:sp>
    </p:spTree>
    <p:extLst>
      <p:ext uri="{BB962C8B-B14F-4D97-AF65-F5344CB8AC3E}">
        <p14:creationId xmlns:p14="http://schemas.microsoft.com/office/powerpoint/2010/main" val="384665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dos atributos o características de un sistema de vigilancia en los que nos centramos durante el FETP-Frontline son la oportunidad y la completitud.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La oportunidad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se refiere a si los reportes de vigilancia llegan al siguiente nivel en la fecha prevista. Así pues, si una clínica, un hospital o un laboratorio deben presentar su reporte semanal de vigilancia a la oficina de salud del distrito antes del martes de la semana siguiente, ¿lo hacen?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12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La completitud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tiene dos significados. El primer significado es comparable al de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la oportunidad</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En ese contexto, por completitud se entiende si los reportes de vigilancia llegan al siguiente nivel procedentes de todos los centros declarantes, independientemente de si llegan a tiempo o con retraso. En otras palabras, ¿qué proporción de los centros de notificación ha enviado un reporte?   El segundo significado de completitud se refiere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a la calidad de los datos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¿se han llenado todos los campos obligatorios del formulario de reporte con la información prevista o faltan algunos datos?</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Desde el punto de </a:t>
            </a:r>
            <a:r>
              <a:rPr lang="es-ES" sz="1200" u="sng" noProof="0" dirty="0">
                <a:effectLst/>
                <a:latin typeface="Arial" panose="020B0604020202020204" pitchFamily="34" charset="0"/>
                <a:ea typeface="Times New Roman" panose="02020603050405020304" pitchFamily="18" charset="0"/>
                <a:cs typeface="Arial" panose="020B0604020202020204" pitchFamily="34" charset="0"/>
              </a:rPr>
              <a:t>vista del seguimiento (monitoreo)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utilizaremos la completitud en el primer sentido.</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38789155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Considere la oportunidad de los reportes del Establecimiento Sanitario A. La oportunidad tiene un numerador y un denominador.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¿Cuál es el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numerador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 la oportunidad?</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Respuesta:</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Número de informes enviados/recibidos a tiempo.</a:t>
            </a:r>
          </a:p>
          <a:p>
            <a:pPr marL="0" marR="0" indent="45720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¿Cuál es el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denominador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 la oportunidad?</a:t>
            </a:r>
          </a:p>
          <a:p>
            <a:pPr marL="171450" marR="0" indent="-171450">
              <a:lnSpc>
                <a:spcPct val="115000"/>
              </a:lnSpc>
              <a:spcBef>
                <a:spcPts val="0"/>
              </a:spcBef>
              <a:spcAft>
                <a:spcPts val="600"/>
              </a:spcAft>
              <a:buFont typeface="Wingdings" panose="05000000000000000000" pitchFamily="2" charset="2"/>
              <a:buChar cha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Número de semanas en el período de tiempo correspondiente.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 x6&gt; </a:t>
            </a:r>
          </a:p>
          <a:p>
            <a:pPr marL="171450" marR="0" indent="-171450">
              <a:lnSpc>
                <a:spcPct val="115000"/>
              </a:lnSpc>
              <a:spcBef>
                <a:spcPts val="0"/>
              </a:spcBef>
              <a:spcAft>
                <a:spcPts val="6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b="0" u="none" noProof="0" dirty="0">
                <a:latin typeface="Arial" panose="020B0604020202020204" pitchFamily="34" charset="0"/>
                <a:cs typeface="Arial" panose="020B0604020202020204" pitchFamily="34" charset="0"/>
              </a:rPr>
              <a:t>Fíjese en los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datos y cálculos sobre la oportunidad de los reportes en 2022 y el primer semestre de 2023.</a:t>
            </a:r>
          </a:p>
          <a:p>
            <a:pPr marL="0" marR="0">
              <a:lnSpc>
                <a:spcPct val="107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le dicen los resultados sobre una posible tendencia de los reportes del centro A?</a:t>
            </a:r>
          </a:p>
          <a:p>
            <a:pPr marL="171450" marR="0" indent="-171450">
              <a:lnSpc>
                <a:spcPct val="115000"/>
              </a:lnSpc>
              <a:spcBef>
                <a:spcPts val="0"/>
              </a:spcBef>
              <a:spcAft>
                <a:spcPts val="600"/>
              </a:spcAft>
              <a:buFont typeface="Wingdings" panose="05000000000000000000" pitchFamily="2" charset="2"/>
              <a:buChar cha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Respuesta:</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Los cálculos muestran que la oportunidad era del 73% en 2022 y ha mejorado hasta el 85% durante el primer semestre de 2023.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16</a:t>
            </a:fld>
            <a:endParaRPr lang="en-US" altLang="en-US"/>
          </a:p>
        </p:txBody>
      </p:sp>
    </p:spTree>
    <p:extLst>
      <p:ext uri="{BB962C8B-B14F-4D97-AF65-F5344CB8AC3E}">
        <p14:creationId xmlns:p14="http://schemas.microsoft.com/office/powerpoint/2010/main" val="283216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dirty="0">
                <a:latin typeface="Arial" panose="020B0604020202020204" pitchFamily="34" charset="0"/>
                <a:cs typeface="Arial" panose="020B0604020202020204" pitchFamily="34" charset="0"/>
              </a:rPr>
              <a:t>Diga: </a:t>
            </a:r>
            <a:r>
              <a:rPr lang="es-ES" sz="1200" dirty="0">
                <a:effectLst/>
                <a:latin typeface="Arial" panose="020B0604020202020204" pitchFamily="34" charset="0"/>
                <a:ea typeface="Times New Roman" panose="02020603050405020304" pitchFamily="18" charset="0"/>
                <a:cs typeface="Arial" panose="020B0604020202020204" pitchFamily="34" charset="0"/>
              </a:rPr>
              <a:t>Ahora que hemos trabajado con diversos indicadores, centrémonos en unos pocos que utilizará durante su trabajo de campo: oportunidad, completitud y reporte cero.</a:t>
            </a:r>
          </a:p>
          <a:p>
            <a:pPr marL="0" marR="0">
              <a:lnSpc>
                <a:spcPct val="115000"/>
              </a:lnSpc>
              <a:spcBef>
                <a:spcPts val="0"/>
              </a:spcBef>
              <a:spcAft>
                <a:spcPts val="1200"/>
              </a:spcAft>
            </a:pPr>
            <a:endParaRPr lang="es-E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dirty="0">
                <a:latin typeface="Arial" panose="020B0604020202020204" pitchFamily="34" charset="0"/>
                <a:cs typeface="Arial" panose="020B0604020202020204" pitchFamily="34" charset="0"/>
              </a:rPr>
              <a:t>Diga: </a:t>
            </a:r>
            <a:r>
              <a:rPr lang="es-ES" sz="1200" dirty="0">
                <a:effectLst/>
                <a:latin typeface="Arial" panose="020B0604020202020204" pitchFamily="34" charset="0"/>
                <a:ea typeface="Times New Roman" panose="02020603050405020304" pitchFamily="18" charset="0"/>
                <a:cs typeface="Arial" panose="020B0604020202020204" pitchFamily="34" charset="0"/>
              </a:rPr>
              <a:t>Estas actividades de seguimiento deben formar parte de una revisión y un análisis semanales rutinarios de los datos de vigilancia de la enfermedad: </a:t>
            </a: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Complete la tabla de oportunidad y completitud. </a:t>
            </a:r>
            <a:r>
              <a:rPr kumimoji="0" lang="es-ES"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&lt;CLICK&gt;</a:t>
            </a:r>
            <a:endPar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dirty="0">
                <a:latin typeface="Arial" panose="020B0604020202020204" pitchFamily="34" charset="0"/>
                <a:cs typeface="Arial" panose="020B0604020202020204" pitchFamily="34" charset="0"/>
              </a:rPr>
              <a:t>Diga: </a:t>
            </a:r>
            <a:r>
              <a:rPr lang="es-ES" sz="1200" dirty="0">
                <a:effectLst/>
                <a:latin typeface="Arial" panose="020B0604020202020204" pitchFamily="34" charset="0"/>
                <a:ea typeface="Times New Roman" panose="02020603050405020304" pitchFamily="18" charset="0"/>
                <a:cs typeface="Arial" panose="020B0604020202020204" pitchFamily="34" charset="0"/>
              </a:rPr>
              <a:t>Evalúe la calidad de la notificación cero para todas las enfermedades de declaración obligatoria. </a:t>
            </a:r>
            <a:r>
              <a:rPr kumimoji="0" lang="es-ES"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&lt;CLICK&gt; </a:t>
            </a:r>
            <a:r>
              <a:rPr lang="es-ES" sz="1200" dirty="0">
                <a:effectLst/>
                <a:latin typeface="Arial" panose="020B0604020202020204" pitchFamily="34" charset="0"/>
                <a:ea typeface="Times New Roman" panose="02020603050405020304" pitchFamily="18" charset="0"/>
                <a:cs typeface="Arial" panose="020B0604020202020204" pitchFamily="34" charset="0"/>
              </a:rPr>
              <a:t>Si dispone de reportes de casos individuales o si tiene acceso a los libros de registro, coteje el reporte semanal con los documentos fuente para identificar cualquier caso que debería haberse notificado inmediatamente pero no lo fue. </a:t>
            </a:r>
            <a:r>
              <a:rPr kumimoji="0" lang="es-ES"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&lt;CLICK&gt; </a:t>
            </a:r>
            <a:r>
              <a:rPr lang="es-ES" sz="1200" dirty="0">
                <a:effectLst/>
                <a:latin typeface="Arial" panose="020B0604020202020204" pitchFamily="34" charset="0"/>
                <a:ea typeface="Times New Roman" panose="02020603050405020304" pitchFamily="18" charset="0"/>
                <a:cs typeface="Arial" panose="020B0604020202020204" pitchFamily="34" charset="0"/>
              </a:rPr>
              <a:t>Si es necesario, realice un seguimiento con los centros o laboratorios notificadores para abordar cualquier problema con la notificación. </a:t>
            </a:r>
            <a:r>
              <a:rPr kumimoji="0" lang="es-ES"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&lt;CLICK&gt; </a:t>
            </a:r>
            <a:endParaRPr lang="es-ES" sz="120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1200"/>
              </a:spcAft>
              <a:buFont typeface="Courier New" panose="02070309020205020404" pitchFamily="49" charset="0"/>
              <a:buChar char="o"/>
            </a:pPr>
            <a:endParaRPr lang="es-E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dirty="0">
                <a:latin typeface="Arial" panose="020B0604020202020204" pitchFamily="34" charset="0"/>
                <a:cs typeface="Arial" panose="020B0604020202020204" pitchFamily="34" charset="0"/>
              </a:rPr>
              <a:t>Diga: </a:t>
            </a:r>
            <a:r>
              <a:rPr lang="es-ES" sz="1200" b="1" dirty="0">
                <a:effectLst/>
                <a:latin typeface="Arial" panose="020B0604020202020204" pitchFamily="34" charset="0"/>
                <a:ea typeface="Times New Roman" panose="02020603050405020304" pitchFamily="18" charset="0"/>
                <a:cs typeface="Arial" panose="020B0604020202020204" pitchFamily="34" charset="0"/>
              </a:rPr>
              <a:t>¡Procure que el seguimiento sea simple</a:t>
            </a:r>
            <a:r>
              <a:rPr lang="es-ES" sz="1200" dirty="0">
                <a:effectLst/>
                <a:latin typeface="Arial" panose="020B0604020202020204" pitchFamily="34" charset="0"/>
                <a:ea typeface="Times New Roman" panose="02020603050405020304" pitchFamily="18" charset="0"/>
                <a:cs typeface="Arial" panose="020B0604020202020204" pitchFamily="34" charset="0"/>
              </a:rPr>
              <a:t>, para que pueda formar parte de una rutina de vigilancia semanal!</a:t>
            </a:r>
          </a:p>
          <a:p>
            <a:endParaRPr lang="es-E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3745177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tres diapositivas siguientes contienen formularios que pueden utilizarse para supervisar los reportes semanales. Puede desarrollar formularios basados en estos ejemplos si no están disponibles actualmente.</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tabla muestra siete semanas de datos que demuestran si los reportes de vigilancia de enfermedades de los centros sanitarios se recibieron a tiempo cada semana. En esta tabla,</a:t>
            </a:r>
          </a:p>
          <a:p>
            <a:pPr marL="628650" marR="0" lvl="1" indent="-171450">
              <a:lnSpc>
                <a:spcPct val="100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T  significa  que reporte se recibió  a tiempo</a:t>
            </a:r>
          </a:p>
          <a:p>
            <a:pPr marL="628650" marR="0" lvl="1" indent="-171450">
              <a:lnSpc>
                <a:spcPct val="100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 significa que reporte se recibió con retraso, y </a:t>
            </a:r>
          </a:p>
          <a:p>
            <a:pPr marL="628650" marR="0" lvl="1" indent="-171450">
              <a:lnSpc>
                <a:spcPct val="100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NR significa que falta o no hay reporte</a:t>
            </a:r>
          </a:p>
          <a:p>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18</a:t>
            </a:fld>
            <a:endParaRPr lang="en-US" altLang="en-US"/>
          </a:p>
        </p:txBody>
      </p:sp>
    </p:spTree>
    <p:extLst>
      <p:ext uri="{BB962C8B-B14F-4D97-AF65-F5344CB8AC3E}">
        <p14:creationId xmlns:p14="http://schemas.microsoft.com/office/powerpoint/2010/main" val="1692771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indent="-171450">
              <a:lnSpc>
                <a:spcPct val="115000"/>
              </a:lnSpc>
              <a:spcBef>
                <a:spcPts val="0"/>
              </a:spcBef>
              <a:spcAft>
                <a:spcPts val="1200"/>
              </a:spcAft>
              <a:buFont typeface="Wingdings" panose="05000000000000000000" pitchFamily="2" charset="2"/>
              <a:buChar char="§"/>
            </a:pPr>
            <a:r>
              <a:rPr lang="es-ES" sz="1200" b="1" u="sng" noProof="0" dirty="0">
                <a:latin typeface="Arial"/>
                <a:cs typeface="Arial"/>
              </a:rPr>
              <a:t>Diga: </a:t>
            </a:r>
            <a:r>
              <a:rPr lang="es-ES" sz="1200" noProof="0" dirty="0">
                <a:effectLst/>
                <a:latin typeface="Arial"/>
                <a:ea typeface="Times New Roman" panose="02020603050405020304" pitchFamily="18" charset="0"/>
                <a:cs typeface="Arial"/>
              </a:rPr>
              <a:t>Este es un ejemplo de una tabla que se utiliza para monitorear la oportunidad de los datos, así como la notificación cero. Como recordatorio, notificación cero significa notificar cero cuando no hay casos, en lugar de dejar un formulario en blanco. Es importante hacer el reporte cero, porque si se dejan áreas de un formulario de vigilancia en blanco, no es posible saber si esto se debe a que hubo cero casos, o si esto se debió a que alguien se olvidó de anotar el número. </a:t>
            </a:r>
          </a:p>
          <a:p>
            <a:pPr marL="171450" indent="-171450">
              <a:lnSpc>
                <a:spcPct val="115000"/>
              </a:lnSpc>
              <a:spcBef>
                <a:spcPts val="0"/>
              </a:spcBef>
              <a:spcAft>
                <a:spcPts val="1200"/>
              </a:spcAft>
              <a:buFont typeface="Wingdings" panose="05000000000000000000" pitchFamily="2" charset="2"/>
              <a:buChar char="§"/>
            </a:pPr>
            <a:endParaRPr lang="es-ES" sz="1200" noProof="0" dirty="0">
              <a:effectLst/>
              <a:latin typeface="Arial"/>
              <a:ea typeface="Times New Roman" panose="02020603050405020304" pitchFamily="18" charset="0"/>
              <a:cs typeface="Arial"/>
            </a:endParaRPr>
          </a:p>
          <a:p>
            <a:pPr marL="17145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a:ea typeface="Times New Roman" panose="02020603050405020304" pitchFamily="18" charset="0"/>
                <a:cs typeface="Arial"/>
              </a:rPr>
              <a:t>Diga: </a:t>
            </a:r>
            <a:r>
              <a:rPr lang="es-ES" sz="1200" noProof="0" dirty="0">
                <a:effectLst/>
                <a:latin typeface="Arial"/>
                <a:ea typeface="Times New Roman" panose="02020603050405020304" pitchFamily="18" charset="0"/>
                <a:cs typeface="Arial"/>
              </a:rPr>
              <a:t>En esta tabla, la oportunidad se registra como </a:t>
            </a:r>
            <a:r>
              <a:rPr lang="es-ES" noProof="0" dirty="0">
                <a:latin typeface="Arial"/>
                <a:ea typeface="Times New Roman" panose="02020603050405020304" pitchFamily="18" charset="0"/>
                <a:cs typeface="Arial"/>
              </a:rPr>
              <a:t>T (que significa A tiempo), R (que significa Tarde) o NR (que significa Sin reporte). El reporte cero se recodifica como S (significa Sí, cada celda tiene un número o un cero) o N (algunas celdas tienen espacios en blanco). </a:t>
            </a:r>
            <a:r>
              <a:rPr lang="es-ES" sz="1200" noProof="0" dirty="0">
                <a:effectLst/>
                <a:latin typeface="Arial"/>
                <a:ea typeface="Times New Roman" panose="02020603050405020304" pitchFamily="18" charset="0"/>
                <a:cs typeface="Arial"/>
              </a:rPr>
              <a:t>Véase la clave al final de la tabla.  Este formulario es útil para racionalizar los esfuerzos de seguimiento.</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Este ejemplo abarca un período de cuatro semanas sólo para dar cabida a las columnas adicionales necesarias para incluir el informe cero. En la vida real, esta tabla tendría más columnas. Por ejemplo, podría tener una tabla larga de 52 semanas que se extiende a lo largo de una pared. O podría llevarla como un documento en Microsoft Excel.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164071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i="0"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a un participante que lea los objetivos de aprendizaje en voz alta.</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dirty="0"/>
          </a:p>
        </p:txBody>
      </p:sp>
    </p:spTree>
    <p:extLst>
      <p:ext uri="{BB962C8B-B14F-4D97-AF65-F5344CB8AC3E}">
        <p14:creationId xmlns:p14="http://schemas.microsoft.com/office/powerpoint/2010/main" val="16895032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indent="0">
              <a:lnSpc>
                <a:spcPct val="115000"/>
              </a:lnSpc>
              <a:spcBef>
                <a:spcPts val="0"/>
              </a:spcBef>
              <a:spcAft>
                <a:spcPts val="1200"/>
              </a:spcAft>
              <a:buFont typeface="Wingdings" panose="05000000000000000000" pitchFamily="2" charset="2"/>
              <a:buNone/>
            </a:pPr>
            <a:endParaRPr lang="es-ES" sz="1200" b="1" u="sng"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Se trata de un formulario de seguimiento con varios indicadores para una sola semana. Se podría llevar en un cuaderno con una página para cada semana, o se podría gestionar en una hoja de cálculo Excel con un cálculo automático de los porcentajes acumulados.  El mejor método para cada distrito dependerá de sus necesidades y recursos específicos.</a:t>
            </a:r>
          </a:p>
          <a:p>
            <a:pPr marL="171450" marR="0" indent="-171450">
              <a:lnSpc>
                <a:spcPct val="115000"/>
              </a:lnSpc>
              <a:spcBef>
                <a:spcPts val="0"/>
              </a:spcBef>
              <a:spcAft>
                <a:spcPts val="1200"/>
              </a:spcAft>
              <a:buFont typeface="Wingdings" panose="05000000000000000000" pitchFamily="2" charset="2"/>
              <a:buChar char="§"/>
            </a:pPr>
            <a:endParaRPr lang="es-ES" sz="1200" b="1" u="sng"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cs typeface="Arial" panose="020B0604020202020204" pitchFamily="34" charset="0"/>
              </a:rPr>
              <a:t>Pregunte: </a:t>
            </a:r>
            <a:r>
              <a:rPr lang="es-ES" sz="1200" b="0" noProof="0" dirty="0">
                <a:effectLst/>
                <a:latin typeface="Arial" panose="020B0604020202020204" pitchFamily="34" charset="0"/>
                <a:cs typeface="Arial" panose="020B0604020202020204" pitchFamily="34" charset="0"/>
              </a:rPr>
              <a:t>¿Qué método prefieren: papel o Excel? ¿Tienen otras sugerencias para organizar y mantener los datos?</a:t>
            </a:r>
          </a:p>
          <a:p>
            <a:pPr marL="171450" marR="0" indent="-171450">
              <a:lnSpc>
                <a:spcPct val="115000"/>
              </a:lnSpc>
              <a:spcBef>
                <a:spcPts val="0"/>
              </a:spcBef>
              <a:spcAft>
                <a:spcPts val="1200"/>
              </a:spcAft>
              <a:buFont typeface="Wingdings" panose="05000000000000000000" pitchFamily="2" charset="2"/>
              <a:buChar char="§"/>
            </a:pPr>
            <a:endParaRPr lang="es-ES"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285750" marR="0" indent="-2857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Acepta/reconozca varias respuestas.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20</a:t>
            </a:fld>
            <a:endParaRPr lang="en-US" altLang="en-US"/>
          </a:p>
        </p:txBody>
      </p:sp>
    </p:spTree>
    <p:extLst>
      <p:ext uri="{BB962C8B-B14F-4D97-AF65-F5344CB8AC3E}">
        <p14:creationId xmlns:p14="http://schemas.microsoft.com/office/powerpoint/2010/main" val="22990625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ES" sz="1200" b="1" noProof="0" dirty="0">
                <a:effectLst/>
                <a:latin typeface="Arial" panose="020B0604020202020204" pitchFamily="34" charset="0"/>
                <a:cs typeface="Arial" panose="020B0604020202020204" pitchFamily="34" charset="0"/>
              </a:rPr>
              <a:t>Ejercicio 1.10-1: Trabajar con indicadores. Cuaderno de ejercicios para los participantes.  Tiempo total: 30 minutos (</a:t>
            </a:r>
            <a:r>
              <a:rPr lang="es-ES" sz="1200" b="1" i="1" noProof="0" dirty="0">
                <a:effectLst/>
                <a:latin typeface="Arial" panose="020B0604020202020204" pitchFamily="34" charset="0"/>
                <a:cs typeface="Arial" panose="020B0604020202020204" pitchFamily="34" charset="0"/>
              </a:rPr>
              <a:t>20 minutos para el ejercicio /10 minutos para la discusión</a:t>
            </a:r>
            <a:r>
              <a:rPr lang="es-ES" sz="1200" b="1" noProof="0" dirty="0">
                <a:effectLst/>
                <a:latin typeface="Arial" panose="020B0604020202020204" pitchFamily="34" charset="0"/>
                <a:cs typeface="Arial" panose="020B0604020202020204" pitchFamily="34" charset="0"/>
              </a:rPr>
              <a:t>)</a:t>
            </a:r>
          </a:p>
          <a:p>
            <a:pPr marL="0" marR="0">
              <a:spcBef>
                <a:spcPts val="1200"/>
              </a:spcBef>
              <a:spcAft>
                <a:spcPts val="12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Siga estos pasos para facilitar el ejercicio:</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Repase las definiciones de oportunidad y completitud para que todos los participantes tengan clara la distinción entre ambas:</a:t>
            </a:r>
          </a:p>
          <a:p>
            <a:pPr marL="1200150" marR="0" lvl="2" indent="-285750">
              <a:lnSpc>
                <a:spcPct val="115000"/>
              </a:lnSpc>
              <a:spcBef>
                <a:spcPts val="0"/>
              </a:spcBef>
              <a:spcAft>
                <a:spcPts val="0"/>
              </a:spcAft>
              <a:buFont typeface="Wingdings" panose="05000000000000000000" pitchFamily="2" charset="2"/>
              <a:buChar char="q"/>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La oportunidad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 la disponibilidad de los datos según un calendario predeterminado. Se calcula como T/N, o el número total de reportes que llegaron a tiempo dividido por el número total de reportes previstos.</a:t>
            </a:r>
          </a:p>
          <a:p>
            <a:pPr marL="1200150" marR="0" lvl="2" indent="-285750">
              <a:lnSpc>
                <a:spcPct val="115000"/>
              </a:lnSpc>
              <a:spcBef>
                <a:spcPts val="0"/>
              </a:spcBef>
              <a:spcAft>
                <a:spcPts val="0"/>
              </a:spcAft>
              <a:buFont typeface="Wingdings" panose="05000000000000000000" pitchFamily="2" charset="2"/>
              <a:buChar char="q"/>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La completitud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 una evaluación del número total de reportes recibidos en relación con el número esperado. Se calcula como (N-F)/N, es decir, el número total de reportes esperados menos el número de informes que faltan, dividido por el número total de reportes esperados.</a:t>
            </a:r>
          </a:p>
          <a:p>
            <a:pPr marL="742950" marR="0" lvl="1" indent="-285750">
              <a:lnSpc>
                <a:spcPct val="115000"/>
              </a:lnSpc>
              <a:spcBef>
                <a:spcPts val="0"/>
              </a:spcBef>
              <a:spcAft>
                <a:spcPts val="0"/>
              </a:spcAft>
              <a:buFont typeface="Courier New" panose="02070309020205020404" pitchFamily="49" charset="0"/>
              <a:buChar char="o"/>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los participantes que respondan a las preguntas por sí mismos.</a:t>
            </a:r>
          </a:p>
          <a:p>
            <a:pPr marL="0" marR="0" lvl="0" indent="0">
              <a:lnSpc>
                <a:spcPct val="115000"/>
              </a:lnSpc>
              <a:spcBef>
                <a:spcPts val="0"/>
              </a:spcBef>
              <a:spcAft>
                <a:spcPts val="0"/>
              </a:spcAft>
              <a:buFont typeface="Symbol" panose="05050102010706020507" pitchFamily="18" charset="2"/>
              <a:buNone/>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Cuando los participantes completen las preguntas, se les indicará que comparen los resultados con los de su vecino.</a:t>
            </a:r>
          </a:p>
          <a:p>
            <a:endParaRPr lang="es-ES"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21</a:t>
            </a:fld>
            <a:endParaRPr lang="en-US" altLang="en-US"/>
          </a:p>
        </p:txBody>
      </p:sp>
    </p:spTree>
    <p:extLst>
      <p:ext uri="{BB962C8B-B14F-4D97-AF65-F5344CB8AC3E}">
        <p14:creationId xmlns:p14="http://schemas.microsoft.com/office/powerpoint/2010/main" val="5139183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ES" sz="1200" b="1" noProof="0" dirty="0">
                <a:effectLst/>
                <a:latin typeface="Arial" panose="020B0604020202020204" pitchFamily="34" charset="0"/>
                <a:cs typeface="Arial" panose="020B0604020202020204" pitchFamily="34" charset="0"/>
              </a:rPr>
              <a:t>Ejercicio 1.10-1: Trabajar con indicadores. Cuaderno de ejercicios para los participantes. Tiempo total: 30 minutos (20 minutos para el ejercicio /10 minutos para la discusión)</a:t>
            </a:r>
          </a:p>
          <a:p>
            <a:pPr marL="0" marR="0">
              <a:spcBef>
                <a:spcPts val="1200"/>
              </a:spcBef>
              <a:spcAft>
                <a:spcPts val="1200"/>
              </a:spcAft>
            </a:pPr>
            <a:endParaRPr lang="es-ES"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Siga estos pasos para facilitar el ejercicio:</a:t>
            </a:r>
          </a:p>
          <a:p>
            <a:pPr marL="0" marR="0">
              <a:lnSpc>
                <a:spcPct val="115000"/>
              </a:lnSpc>
              <a:spcBef>
                <a:spcPts val="0"/>
              </a:spcBef>
              <a:spcAft>
                <a:spcPts val="1200"/>
              </a:spcAf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Repase las definiciones de oportunidad y completitud para que todos los participantes tengan clara la distinción entre ambas:</a:t>
            </a:r>
          </a:p>
          <a:p>
            <a:pPr marL="1200150" marR="0" lvl="2" indent="-285750">
              <a:lnSpc>
                <a:spcPct val="115000"/>
              </a:lnSpc>
              <a:spcBef>
                <a:spcPts val="0"/>
              </a:spcBef>
              <a:spcAft>
                <a:spcPts val="0"/>
              </a:spcAft>
              <a:buFont typeface="Wingdings" panose="05000000000000000000" pitchFamily="2" charset="2"/>
              <a:buChar char="q"/>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La oportunidad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 la disponibilidad de los datos según un calendario predeterminado. Se calcula como T/N, o el número total de reportes que llegaron a tiempo dividido por el número total de reportes previstos.</a:t>
            </a:r>
          </a:p>
          <a:p>
            <a:pPr marL="1200150" marR="0" lvl="2" indent="-285750">
              <a:lnSpc>
                <a:spcPct val="115000"/>
              </a:lnSpc>
              <a:spcBef>
                <a:spcPts val="0"/>
              </a:spcBef>
              <a:spcAft>
                <a:spcPts val="0"/>
              </a:spcAft>
              <a:buFont typeface="Wingdings" panose="05000000000000000000" pitchFamily="2" charset="2"/>
              <a:buChar char="q"/>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La completitud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 una evaluación del número total de reportes recibidos en relación con el número esperado. Se calcula como (N-F)/N, es decir, el número total de reportes esperados menos el número de informes que faltan, dividido por el número total de reportes esperados.</a:t>
            </a:r>
          </a:p>
          <a:p>
            <a:pPr marL="742950" marR="0" lvl="1" indent="-285750">
              <a:lnSpc>
                <a:spcPct val="115000"/>
              </a:lnSpc>
              <a:spcBef>
                <a:spcPts val="0"/>
              </a:spcBef>
              <a:spcAft>
                <a:spcPts val="0"/>
              </a:spcAft>
              <a:buFont typeface="Courier New" panose="02070309020205020404" pitchFamily="49" charset="0"/>
              <a:buChar char="o"/>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los participantes que respondan a las preguntas por sí mismos.</a:t>
            </a:r>
          </a:p>
          <a:p>
            <a:pPr marL="0" marR="0" lvl="0" indent="0">
              <a:lnSpc>
                <a:spcPct val="115000"/>
              </a:lnSpc>
              <a:spcBef>
                <a:spcPts val="0"/>
              </a:spcBef>
              <a:spcAft>
                <a:spcPts val="0"/>
              </a:spcAft>
              <a:buFont typeface="Symbol" panose="05050102010706020507" pitchFamily="18" charset="2"/>
              <a:buNone/>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Cuando los participantes completen las preguntas, se les indicará que comparen los resultados con los de su vecino.</a:t>
            </a:r>
          </a:p>
          <a:p>
            <a:endParaRPr lang="es-ES" noProof="0" dirty="0"/>
          </a:p>
          <a:p>
            <a:pPr marL="0" marR="0" lvl="0" indent="0">
              <a:lnSpc>
                <a:spcPct val="115000"/>
              </a:lnSpc>
              <a:spcBef>
                <a:spcPts val="0"/>
              </a:spcBef>
              <a:spcAft>
                <a:spcPts val="1200"/>
              </a:spcAft>
              <a:buFont typeface="Symbol" panose="05050102010706020507" pitchFamily="18"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nSpc>
                <a:spcPct val="115000"/>
              </a:lnSpc>
              <a:spcBef>
                <a:spcPts val="0"/>
              </a:spcBef>
              <a:spcAft>
                <a:spcPts val="1200"/>
              </a:spcAft>
              <a:buFont typeface="Symbol" panose="05050102010706020507" pitchFamily="18" charset="2"/>
              <a:buNone/>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endParaRPr lang="es-ES" noProof="0" dirty="0"/>
          </a:p>
        </p:txBody>
      </p:sp>
      <p:sp>
        <p:nvSpPr>
          <p:cNvPr id="4" name="Slide Number Placeholder 3"/>
          <p:cNvSpPr>
            <a:spLocks noGrp="1"/>
          </p:cNvSpPr>
          <p:nvPr>
            <p:ph type="sldNum" sz="quarter" idx="10"/>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3366740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600"/>
              </a:spcBef>
              <a:spcAft>
                <a:spcPts val="0"/>
              </a:spcAft>
              <a:buClrTx/>
              <a:buSzTx/>
              <a:buFontTx/>
              <a:buNone/>
              <a:tabLst>
                <a:tab pos="914400" algn="l"/>
              </a:tabLst>
              <a:defRPr/>
            </a:pPr>
            <a:r>
              <a:rPr lang="es-GT"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600"/>
              </a:spcBef>
              <a:spcAft>
                <a:spcPts val="0"/>
              </a:spcAft>
              <a:tabLst>
                <a:tab pos="914400" algn="l"/>
              </a:tabLst>
            </a:pPr>
            <a:endParaRPr lang="es-GT" sz="1200" b="1" noProof="0" dirty="0">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tabLst>
                <a:tab pos="914400" algn="l"/>
              </a:tabLst>
            </a:pPr>
            <a:r>
              <a:rPr lang="es-GT" sz="1200" b="1" noProof="0" dirty="0">
                <a:effectLst/>
                <a:latin typeface="Arial" panose="020B0604020202020204" pitchFamily="34" charset="0"/>
                <a:ea typeface="MS PGothic" panose="020B0600070205080204" pitchFamily="34" charset="-128"/>
                <a:cs typeface="Arial" panose="020B0604020202020204" pitchFamily="34" charset="0"/>
              </a:rPr>
              <a:t>Pregunta 1: </a:t>
            </a:r>
            <a:r>
              <a:rPr lang="es-GT" sz="1200" noProof="0" dirty="0">
                <a:effectLst/>
                <a:latin typeface="Arial" panose="020B0604020202020204" pitchFamily="34" charset="0"/>
                <a:ea typeface="MS PGothic" panose="020B0600070205080204" pitchFamily="34" charset="-128"/>
                <a:cs typeface="Arial" panose="020B0604020202020204" pitchFamily="34" charset="0"/>
              </a:rPr>
              <a:t>Calcule la oportunidad de los reportes de cada centro sanitario e introdúzcala en la tabla prevista. </a:t>
            </a:r>
            <a:r>
              <a:rPr lang="es-GT" sz="1200" b="1" noProof="0" dirty="0">
                <a:effectLst/>
                <a:latin typeface="Arial" panose="020B0604020202020204" pitchFamily="34" charset="0"/>
                <a:ea typeface="MS PGothic" panose="020B0600070205080204" pitchFamily="34" charset="-128"/>
                <a:cs typeface="Arial" panose="020B0604020202020204" pitchFamily="34" charset="0"/>
              </a:rPr>
              <a:t>&lt;CLICK&gt; </a:t>
            </a:r>
            <a:r>
              <a:rPr lang="es-GT" sz="1200" b="1" i="1" noProof="0" dirty="0">
                <a:effectLst/>
                <a:latin typeface="Arial" panose="020B0604020202020204" pitchFamily="34" charset="0"/>
                <a:ea typeface="MS PGothic" panose="020B0600070205080204" pitchFamily="34" charset="-128"/>
                <a:cs typeface="Arial" panose="020B0604020202020204" pitchFamily="34" charset="0"/>
              </a:rPr>
              <a:t>Respuesta:</a:t>
            </a:r>
            <a:r>
              <a:rPr lang="es-GT" sz="1200" i="1" noProof="0" dirty="0">
                <a:effectLst/>
                <a:latin typeface="Arial" panose="020B0604020202020204" pitchFamily="34" charset="0"/>
                <a:ea typeface="MS PGothic" panose="020B0600070205080204" pitchFamily="34" charset="-128"/>
                <a:cs typeface="Arial" panose="020B0604020202020204" pitchFamily="34" charset="0"/>
              </a:rPr>
              <a:t> Véase la columna T/N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1200"/>
              </a:spcBef>
              <a:spcAft>
                <a:spcPts val="0"/>
              </a:spcAft>
            </a:pPr>
            <a:r>
              <a:rPr lang="es-GT" sz="1200" b="1" noProof="0" dirty="0">
                <a:effectLst/>
                <a:latin typeface="Arial" panose="020B0604020202020204" pitchFamily="34" charset="0"/>
                <a:ea typeface="MS PGothic" panose="020B0600070205080204" pitchFamily="34" charset="-128"/>
                <a:cs typeface="Arial" panose="020B0604020202020204" pitchFamily="34" charset="0"/>
              </a:rPr>
              <a:t>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s-GT" sz="1200" b="1" noProof="0" dirty="0">
                <a:effectLst/>
                <a:latin typeface="Arial" panose="020B0604020202020204" pitchFamily="34" charset="0"/>
                <a:ea typeface="MS PGothic" panose="020B0600070205080204" pitchFamily="34" charset="-128"/>
                <a:cs typeface="Arial" panose="020B0604020202020204" pitchFamily="34" charset="0"/>
              </a:rPr>
              <a:t>Pregunta 2: </a:t>
            </a:r>
            <a:r>
              <a:rPr lang="es-GT" sz="1200" noProof="0" dirty="0">
                <a:effectLst/>
                <a:latin typeface="Arial" panose="020B0604020202020204" pitchFamily="34" charset="0"/>
                <a:ea typeface="MS PGothic" panose="020B0600070205080204" pitchFamily="34" charset="-128"/>
                <a:cs typeface="Arial" panose="020B0604020202020204" pitchFamily="34" charset="0"/>
              </a:rPr>
              <a:t>Calcule la completitud de los reportes de cada centro sanitario e introdúzcala en la tabla prevista. </a:t>
            </a:r>
            <a:r>
              <a:rPr lang="es-GT" sz="1200" b="1" noProof="0" dirty="0">
                <a:effectLst/>
                <a:latin typeface="Arial" panose="020B0604020202020204" pitchFamily="34" charset="0"/>
                <a:ea typeface="MS PGothic" panose="020B0600070205080204" pitchFamily="34" charset="-128"/>
                <a:cs typeface="Arial" panose="020B0604020202020204" pitchFamily="34" charset="0"/>
              </a:rPr>
              <a:t>&lt;CLICK&gt; </a:t>
            </a:r>
            <a:r>
              <a:rPr lang="es-GT" sz="1200" b="1" i="1" noProof="0" dirty="0">
                <a:effectLst/>
                <a:latin typeface="Arial" panose="020B0604020202020204" pitchFamily="34" charset="0"/>
                <a:ea typeface="MS PGothic" panose="020B0600070205080204" pitchFamily="34" charset="-128"/>
                <a:cs typeface="Arial" panose="020B0604020202020204" pitchFamily="34" charset="0"/>
              </a:rPr>
              <a:t>Respuesta:</a:t>
            </a:r>
            <a:r>
              <a:rPr lang="es-GT" sz="1200" i="1" noProof="0" dirty="0">
                <a:effectLst/>
                <a:latin typeface="Arial" panose="020B0604020202020204" pitchFamily="34" charset="0"/>
                <a:ea typeface="MS PGothic" panose="020B0600070205080204" pitchFamily="34" charset="-128"/>
                <a:cs typeface="Arial" panose="020B0604020202020204" pitchFamily="34" charset="0"/>
              </a:rPr>
              <a:t> Véase la columna (N-F)/N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1200"/>
              </a:spcBef>
              <a:spcAft>
                <a:spcPts val="0"/>
              </a:spcAft>
            </a:pPr>
            <a:r>
              <a:rPr lang="es-GT" sz="1200" b="1" noProof="0" dirty="0">
                <a:effectLst/>
                <a:latin typeface="Arial" panose="020B0604020202020204" pitchFamily="34" charset="0"/>
                <a:ea typeface="MS PGothic" panose="020B0600070205080204" pitchFamily="34" charset="-128"/>
                <a:cs typeface="Arial" panose="020B0604020202020204" pitchFamily="34" charset="0"/>
              </a:rPr>
              <a:t>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s-GT" sz="1200" b="1" noProof="0" dirty="0">
                <a:effectLst/>
                <a:latin typeface="Arial" panose="020B0604020202020204" pitchFamily="34" charset="0"/>
                <a:ea typeface="MS PGothic" panose="020B0600070205080204" pitchFamily="34" charset="-128"/>
                <a:cs typeface="Arial" panose="020B0604020202020204" pitchFamily="34" charset="0"/>
              </a:rPr>
              <a:t>Pregunta 3: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Determine el número de centros sanitarios que cumplieron el objetivo del 80% de completitud de los reportes. </a:t>
            </a:r>
            <a:r>
              <a:rPr lang="es-GT" sz="1200" b="1" noProof="0" dirty="0">
                <a:effectLst/>
                <a:latin typeface="Arial" panose="020B0604020202020204" pitchFamily="34" charset="0"/>
                <a:ea typeface="MS PGothic" panose="020B0600070205080204" pitchFamily="34" charset="-128"/>
                <a:cs typeface="Arial" panose="020B0604020202020204" pitchFamily="34" charset="0"/>
              </a:rPr>
              <a:t>&lt;CLICK&gt; </a:t>
            </a:r>
            <a:r>
              <a:rPr lang="es-GT" sz="1200" b="1" i="1" noProof="0" dirty="0">
                <a:effectLst/>
                <a:latin typeface="Arial" panose="020B0604020202020204" pitchFamily="34" charset="0"/>
                <a:ea typeface="MS PGothic" panose="020B0600070205080204" pitchFamily="34" charset="-128"/>
                <a:cs typeface="Arial" panose="020B0604020202020204" pitchFamily="34" charset="0"/>
              </a:rPr>
              <a:t>Respuesta: </a:t>
            </a:r>
            <a:r>
              <a:rPr lang="es-GT" sz="1200" b="0" i="1" noProof="0" dirty="0">
                <a:effectLst/>
                <a:latin typeface="Arial" panose="020B0604020202020204" pitchFamily="34" charset="0"/>
                <a:ea typeface="MS PGothic" panose="020B0600070205080204" pitchFamily="34" charset="-128"/>
                <a:cs typeface="Arial" panose="020B0604020202020204" pitchFamily="34" charset="0"/>
              </a:rPr>
              <a:t>c</a:t>
            </a:r>
            <a:r>
              <a:rPr lang="es-GT" sz="1200" i="1" noProof="0" dirty="0">
                <a:effectLst/>
                <a:latin typeface="Arial" panose="020B0604020202020204" pitchFamily="34" charset="0"/>
                <a:ea typeface="MS PGothic" panose="020B0600070205080204" pitchFamily="34" charset="-128"/>
                <a:cs typeface="Arial" panose="020B0604020202020204" pitchFamily="34" charset="0"/>
              </a:rPr>
              <a:t>uatro centros: B, C, D, H - alcanzaron el objetivo de completitud.</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1200"/>
              </a:spcBef>
              <a:spcAft>
                <a:spcPts val="0"/>
              </a:spcAft>
            </a:pPr>
            <a:r>
              <a:rPr lang="es-GT" sz="1200" b="1" noProof="0" dirty="0">
                <a:effectLst/>
                <a:latin typeface="Arial" panose="020B0604020202020204" pitchFamily="34" charset="0"/>
                <a:ea typeface="MS PGothic" panose="020B0600070205080204" pitchFamily="34" charset="-128"/>
                <a:cs typeface="Arial" panose="020B0604020202020204" pitchFamily="34" charset="0"/>
              </a:rPr>
              <a:t>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s-GT" sz="1200" b="1" noProof="0" dirty="0">
                <a:effectLst/>
                <a:latin typeface="Arial" panose="020B0604020202020204" pitchFamily="34" charset="0"/>
                <a:ea typeface="MS PGothic" panose="020B0600070205080204" pitchFamily="34" charset="-128"/>
                <a:cs typeface="Arial" panose="020B0604020202020204" pitchFamily="34" charset="0"/>
              </a:rPr>
              <a:t>Pregunta 4: </a:t>
            </a:r>
            <a:r>
              <a:rPr lang="es-GT" sz="1200" noProof="0" dirty="0">
                <a:effectLst/>
                <a:latin typeface="Arial" panose="020B0604020202020204" pitchFamily="34" charset="0"/>
                <a:cs typeface="Arial" panose="020B0604020202020204" pitchFamily="34" charset="0"/>
              </a:rPr>
              <a:t>Identifique el centro de salud con la mayor proporción de reportes entregados oportunamente</a:t>
            </a:r>
            <a:r>
              <a:rPr lang="es-GT" sz="1200" noProof="0" dirty="0">
                <a:effectLst/>
                <a:latin typeface="Arial" panose="020B0604020202020204" pitchFamily="34" charset="0"/>
                <a:ea typeface="MS PGothic" panose="020B0600070205080204" pitchFamily="34" charset="-128"/>
                <a:cs typeface="Arial" panose="020B0604020202020204" pitchFamily="34" charset="0"/>
              </a:rPr>
              <a:t>. </a:t>
            </a:r>
            <a:r>
              <a:rPr lang="es-GT" sz="1200" b="1" noProof="0" dirty="0">
                <a:effectLst/>
                <a:latin typeface="Arial" panose="020B0604020202020204" pitchFamily="34" charset="0"/>
                <a:ea typeface="MS PGothic" panose="020B0600070205080204" pitchFamily="34" charset="-128"/>
                <a:cs typeface="Arial" panose="020B0604020202020204" pitchFamily="34" charset="0"/>
              </a:rPr>
              <a:t>&lt;CLICK&gt;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Respuesta:</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El Centro B presentó reportes oportunamente el 92% de las veces. (11 de cada 12 reportes se entregaron puntualmente).</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9187769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información procedente de la vigilancia se utiliza para tomar medidas, corregir problemas y mejorar el desempeño general de la vigilancia.  He aquí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ejemplos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 problemas para las que podría establecer umbrales de actuación. Podría coordinarse y planificar con el funcionario sanitario responsable del seguimiento de la vigilancia de enfermedades a nivel regional o provincial para establecer umbrales útiles. Trabaje en colaboración con los centros clínicos y laboratorios que notifican para determinar la(s) posible(s) causa(s) de los problemas de notificación y ayudar a identificar soluciones. </a:t>
            </a:r>
          </a:p>
          <a:p>
            <a:pPr marL="171450" marR="0" indent="-171450">
              <a:lnSpc>
                <a:spcPct val="115000"/>
              </a:lnSpc>
              <a:spcBef>
                <a:spcPts val="0"/>
              </a:spcBef>
              <a:spcAft>
                <a:spcPts val="1200"/>
              </a:spcAft>
              <a:buFont typeface="Wingdings" panose="05000000000000000000" pitchFamily="2" charset="2"/>
              <a:buChar char="§"/>
            </a:pPr>
            <a:endParaRPr lang="es-ES" sz="1200" b="1" i="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cs typeface="Arial" panose="020B0604020202020204" pitchFamily="34" charset="0"/>
              </a:rPr>
              <a:t> Utilice la pizarra para enumerar las acciones correspondientes a cada pregunta.</a:t>
            </a:r>
          </a:p>
          <a:p>
            <a:pPr marL="171450" marR="0" indent="-171450">
              <a:lnSpc>
                <a:spcPct val="115000"/>
              </a:lnSpc>
              <a:spcBef>
                <a:spcPts val="0"/>
              </a:spcBef>
              <a:spcAft>
                <a:spcPts val="1200"/>
              </a:spcAft>
              <a:buFont typeface="Wingdings" panose="05000000000000000000" pitchFamily="2" charset="2"/>
              <a:buChar char="v"/>
            </a:pPr>
            <a:endParaRPr lang="es-ES" sz="1200" b="1" i="1" u="sng"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cs typeface="Arial" panose="020B0604020202020204" pitchFamily="34" charset="0"/>
              </a:rPr>
              <a:t>Pregunte: </a:t>
            </a:r>
            <a:r>
              <a:rPr lang="es-ES" sz="1200" b="0" noProof="0" dirty="0">
                <a:effectLst/>
                <a:latin typeface="Arial" panose="020B0604020202020204" pitchFamily="34" charset="0"/>
                <a:cs typeface="Arial" panose="020B0604020202020204" pitchFamily="34" charset="0"/>
              </a:rPr>
              <a:t>¿Qué medidas podrían adoptarse para mejorar la presentación de reportes puntuales y completos a nivel de distrito?</a:t>
            </a:r>
          </a:p>
          <a:p>
            <a:pPr marL="171450" marR="0" indent="-171450">
              <a:lnSpc>
                <a:spcPct val="115000"/>
              </a:lnSpc>
              <a:spcBef>
                <a:spcPts val="0"/>
              </a:spcBef>
              <a:spcAft>
                <a:spcPts val="1200"/>
              </a:spcAft>
              <a:buFont typeface="Wingdings" panose="05000000000000000000" pitchFamily="2" charset="2"/>
              <a:buChar char="§"/>
            </a:pPr>
            <a:endParaRPr lang="es-ES" sz="1200" b="0" u="sng"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cs typeface="Arial" panose="020B0604020202020204" pitchFamily="34" charset="0"/>
              </a:rPr>
              <a:t>Acuse recibo de la</a:t>
            </a:r>
            <a:r>
              <a:rPr lang="es-ES" sz="1200" b="0" noProof="0" dirty="0">
                <a:effectLst/>
                <a:latin typeface="Arial" panose="020B0604020202020204" pitchFamily="34" charset="0"/>
                <a:cs typeface="Arial" panose="020B0604020202020204" pitchFamily="34" charset="0"/>
              </a:rPr>
              <a:t>(s) respuesta(s). </a:t>
            </a:r>
            <a:endParaRPr lang="es-ES" sz="1200" b="0" u="none" noProof="0" dirty="0">
              <a:effectLst/>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ES" sz="1200" b="0" u="none" noProof="0" dirty="0">
              <a:effectLst/>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medidas podrían tomarse para mejorar el reporte cero?</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24</a:t>
            </a:fld>
            <a:endParaRPr lang="en-US" altLang="en-US"/>
          </a:p>
        </p:txBody>
      </p:sp>
    </p:spTree>
    <p:extLst>
      <p:ext uri="{BB962C8B-B14F-4D97-AF65-F5344CB8AC3E}">
        <p14:creationId xmlns:p14="http://schemas.microsoft.com/office/powerpoint/2010/main" val="9142403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También es importante revisar el desempeño general de los distritos. Las oficinas distritales de salud pública y sanidad animal desempeñan un papel fundamental en el sistema de vigilancia y respuesta de salud pública. Solicite retroalimentación de la red de vigilancia para fortalecer el sistema.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seguimiento del sistema de vigilancia debe ser continuo. Es importante hacer un seguimiento periódico de las investigaciones de casos, la oportunidad de las notificaciones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y</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regularidad de las actualizaciones de los gráficos y tablas de vigilancia publicados</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a:t>
            </a:r>
          </a:p>
          <a:p>
            <a:pPr marL="0" marR="0">
              <a:lnSpc>
                <a:spcPct val="115000"/>
              </a:lnSpc>
              <a:spcBef>
                <a:spcPts val="0"/>
              </a:spcBef>
              <a:spcAft>
                <a:spcPts val="1200"/>
              </a:spcAft>
            </a:pPr>
            <a:endParaRPr lang="es-ES" sz="18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25</a:t>
            </a:fld>
            <a:endParaRPr lang="en-US" altLang="en-US"/>
          </a:p>
        </p:txBody>
      </p:sp>
    </p:spTree>
    <p:extLst>
      <p:ext uri="{BB962C8B-B14F-4D97-AF65-F5344CB8AC3E}">
        <p14:creationId xmlns:p14="http://schemas.microsoft.com/office/powerpoint/2010/main" val="16780158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¿Quién es el responsable de iniciar el seguimiento en su oficina?</a:t>
            </a:r>
          </a:p>
          <a:p>
            <a:pPr marL="171450" marR="0" indent="-171450">
              <a:lnSpc>
                <a:spcPct val="115000"/>
              </a:lnSpc>
              <a:spcBef>
                <a:spcPts val="0"/>
              </a:spcBef>
              <a:spcAft>
                <a:spcPts val="0"/>
              </a:spcAft>
              <a:buFont typeface="Wingdings" panose="05000000000000000000" pitchFamily="2" charset="2"/>
              <a:buChar char="§"/>
            </a:pP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ES" sz="1200" b="1" u="sng" noProof="0" dirty="0">
                <a:effectLst/>
                <a:latin typeface="Arial" panose="020B0604020202020204" pitchFamily="34" charset="0"/>
                <a:cs typeface="Arial" panose="020B0604020202020204" pitchFamily="34" charset="0"/>
              </a:rPr>
              <a:t>Acuse recibo de la</a:t>
            </a:r>
            <a:r>
              <a:rPr lang="es-ES" sz="1200" b="0" noProof="0" dirty="0">
                <a:effectLst/>
                <a:latin typeface="Arial" panose="020B0604020202020204" pitchFamily="34" charset="0"/>
                <a:cs typeface="Arial" panose="020B0604020202020204" pitchFamily="34" charset="0"/>
              </a:rPr>
              <a:t>(s) respuesta(s). </a:t>
            </a:r>
            <a:endParaRPr lang="es-ES" sz="1200" b="0" noProof="0" dirty="0">
              <a:effectLst/>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Calibri" panose="020F0502020204030204" pitchFamily="34" charset="0"/>
                <a:cs typeface="Arial" panose="020B0604020202020204" pitchFamily="34" charset="0"/>
              </a:rPr>
              <a:t>¿Quién utilizó el seguimiento para mejorar la notificación de los datos de vigilancia? ¿Cómo utilizó el seguimiento para mejorar la notificación de los datos de vigilancia?</a:t>
            </a: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ES" sz="1200" b="1" u="sng" noProof="0" dirty="0">
                <a:effectLst/>
                <a:latin typeface="Arial" panose="020B0604020202020204" pitchFamily="34" charset="0"/>
                <a:cs typeface="Arial" panose="020B0604020202020204" pitchFamily="34" charset="0"/>
              </a:rPr>
              <a:t>Acuse recibo de la</a:t>
            </a:r>
            <a:r>
              <a:rPr lang="es-ES" sz="1200" b="0" noProof="0" dirty="0">
                <a:effectLst/>
                <a:latin typeface="Arial" panose="020B0604020202020204" pitchFamily="34" charset="0"/>
                <a:cs typeface="Arial" panose="020B0604020202020204" pitchFamily="34" charset="0"/>
              </a:rPr>
              <a:t>(s) respuesta(s). </a:t>
            </a:r>
            <a:endParaRPr lang="es-ES" sz="1200" b="0" noProof="0" dirty="0">
              <a:effectLst/>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Pida a un voluntario que lea en voz alta los puntos del resumen.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si tienen alguna pregunta o necesitan alguna aclaración antes de seguir adelante.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a las preguntas o aclárelas si es necesario.</a:t>
            </a: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10"/>
          </p:nvPr>
        </p:nvSpPr>
        <p:spPr/>
        <p:txBody>
          <a:bodyPr/>
          <a:lstStyle/>
          <a:p>
            <a:pPr>
              <a:defRPr/>
            </a:pPr>
            <a:fld id="{F5F56037-6788-433A-A7B1-BC071E3268D5}" type="slidenum">
              <a:rPr lang="en-US" altLang="en-US" smtClean="0"/>
              <a:t>26</a:t>
            </a:fld>
            <a:endParaRPr lang="en-US" altLang="en-US"/>
          </a:p>
        </p:txBody>
      </p:sp>
    </p:spTree>
    <p:extLst>
      <p:ext uri="{BB962C8B-B14F-4D97-AF65-F5344CB8AC3E}">
        <p14:creationId xmlns:p14="http://schemas.microsoft.com/office/powerpoint/2010/main" val="29105735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ES" sz="1200" b="1" noProof="0">
                <a:effectLst/>
                <a:latin typeface="Arial" panose="020B0604020202020204" pitchFamily="34" charset="0"/>
                <a:cs typeface="Arial" panose="020B0604020202020204" pitchFamily="34" charset="0"/>
              </a:rPr>
              <a:t>Notas para el </a:t>
            </a:r>
            <a:r>
              <a:rPr lang="es-ES" sz="1200" b="1" noProof="0" dirty="0">
                <a:effectLst/>
                <a:latin typeface="Arial" panose="020B0604020202020204" pitchFamily="34" charset="0"/>
                <a:cs typeface="Arial" panose="020B0604020202020204" pitchFamily="34" charset="0"/>
              </a:rPr>
              <a:t>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Pida a un voluntario que lea los objetivos en voz alta.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si necesita alguna pregunta o aclaración antes de seguir adelante.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a las preguntas o aclárelas si es necesario.</a:t>
            </a: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a:p>
            <a:endParaRPr lang="es-ES" noProof="0" dirty="0"/>
          </a:p>
        </p:txBody>
      </p:sp>
      <p:sp>
        <p:nvSpPr>
          <p:cNvPr id="4" name="Slide Number Placeholder 3"/>
          <p:cNvSpPr>
            <a:spLocks noGrp="1"/>
          </p:cNvSpPr>
          <p:nvPr>
            <p:ph type="sldNum" sz="quarter" idx="10"/>
          </p:nvPr>
        </p:nvSpPr>
        <p:spPr/>
        <p:txBody>
          <a:bodyPr/>
          <a:lstStyle/>
          <a:p>
            <a:pPr>
              <a:defRPr/>
            </a:pPr>
            <a:fld id="{F5F56037-6788-433A-A7B1-BC071E3268D5}" type="slidenum">
              <a:rPr lang="en-US" altLang="en-US" smtClean="0"/>
              <a:t>27</a:t>
            </a:fld>
            <a:endParaRPr lang="en-US" altLang="en-US"/>
          </a:p>
        </p:txBody>
      </p:sp>
    </p:spTree>
    <p:extLst>
      <p:ext uri="{BB962C8B-B14F-4D97-AF65-F5344CB8AC3E}">
        <p14:creationId xmlns:p14="http://schemas.microsoft.com/office/powerpoint/2010/main" val="890132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Notas</a:t>
            </a: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para </a:t>
            </a:r>
            <a:r>
              <a:rPr kumimoji="0" lang="en-US" sz="12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el</a:t>
            </a: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instructor: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200" b="1"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Estos iconos sirven como señales para ayudarle a navegar por el contenido y saber lo que le espera.</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3044269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panose="020B0604020202020204" pitchFamily="34" charset="0"/>
                <a:cs typeface="Arial" panose="020B0604020202020204" pitchFamily="34" charset="0"/>
              </a:rPr>
              <a:t>Notas para el instructor:</a:t>
            </a:r>
          </a:p>
          <a:p>
            <a:endParaRPr lang="es-GT"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Lea </a:t>
            </a:r>
            <a:r>
              <a:rPr lang="es-GT" noProof="0" dirty="0">
                <a:latin typeface="Arial" panose="020B0604020202020204" pitchFamily="34" charset="0"/>
                <a:cs typeface="Arial" panose="020B0604020202020204" pitchFamily="34" charset="0"/>
              </a:rPr>
              <a:t>la pregunta de la diapositiva y pida a uno o dos voluntarios que den una respuesta.  </a:t>
            </a:r>
          </a:p>
          <a:p>
            <a:pPr marL="171450" indent="-171450">
              <a:buFont typeface="Wingdings" panose="05000000000000000000" pitchFamily="2" charset="2"/>
              <a:buChar char="§"/>
            </a:pPr>
            <a:endParaRPr lang="es-GT"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Agradezca </a:t>
            </a:r>
            <a:r>
              <a:rPr lang="es-GT" noProof="0" dirty="0">
                <a:latin typeface="Arial" panose="020B0604020202020204" pitchFamily="34" charset="0"/>
                <a:cs typeface="Arial" panose="020B0604020202020204" pitchFamily="34" charset="0"/>
              </a:rPr>
              <a:t>las respuestas. </a:t>
            </a:r>
            <a:r>
              <a:rPr lang="es-GT" b="1" noProof="0" dirty="0">
                <a:latin typeface="Arial" panose="020B0604020202020204" pitchFamily="34" charset="0"/>
                <a:cs typeface="Arial" panose="020B0604020202020204" pitchFamily="34" charset="0"/>
              </a:rPr>
              <a:t>&lt;CLICK&gt; </a:t>
            </a:r>
            <a:r>
              <a:rPr lang="es-GT" noProof="0" dirty="0">
                <a:latin typeface="Arial" panose="020B0604020202020204" pitchFamily="34" charset="0"/>
                <a:cs typeface="Arial" panose="020B0604020202020204" pitchFamily="34" charset="0"/>
              </a:rPr>
              <a:t>para avanzar a la siguiente diapositiva para la respuesta.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a:t>
            </a:fld>
            <a:endParaRPr lang="en-US" altLang="en-US"/>
          </a:p>
        </p:txBody>
      </p:sp>
    </p:spTree>
    <p:extLst>
      <p:ext uri="{BB962C8B-B14F-4D97-AF65-F5344CB8AC3E}">
        <p14:creationId xmlns:p14="http://schemas.microsoft.com/office/powerpoint/2010/main" val="4139784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a:t>
            </a:r>
          </a:p>
          <a:p>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u="sng" noProof="0" dirty="0">
                <a:latin typeface="Arial"/>
                <a:cs typeface="Arial"/>
              </a:rPr>
              <a:t>Diga: </a:t>
            </a:r>
            <a:r>
              <a:rPr lang="es-ES" noProof="0" dirty="0">
                <a:latin typeface="Arial"/>
                <a:cs typeface="Arial"/>
              </a:rPr>
              <a:t>El seguimiento y la evaluación de un sistema de vigilancia proporcionan información sobre la calidad de los datos procedentes del sistema de vigilancia, el desempeño del sistema y si se están cumpliendo las metas u objetivos del sistema de vigilancia. </a:t>
            </a:r>
            <a:endParaRPr lang="es-ES"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3508360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Calibri"/>
                <a:cs typeface="Calibri"/>
              </a:rPr>
              <a:t>Notas para el instructor:</a:t>
            </a:r>
          </a:p>
          <a:p>
            <a:endParaRPr lang="es-ES" b="1" noProof="0" dirty="0">
              <a:latin typeface="Calibri"/>
              <a:cs typeface="Calibri"/>
            </a:endParaRPr>
          </a:p>
          <a:p>
            <a:r>
              <a:rPr lang="es-ES" b="1" u="sng" noProof="0" dirty="0">
                <a:latin typeface="Arial"/>
                <a:cs typeface="Arial"/>
              </a:rPr>
              <a:t>Diga: </a:t>
            </a:r>
            <a:r>
              <a:rPr lang="es-ES" noProof="0" dirty="0">
                <a:latin typeface="Arial"/>
                <a:cs typeface="Arial"/>
              </a:rPr>
              <a:t>La vigilancia de la salud pública proporciona los datos que se utilizan para la toma de decisiones en materia de salud pública. Sin vigilancia, es muy poco lo que podemos saber o hacer. Los datos de vigilancia se utilizan para identificar brotes, supervisar intervenciones, asignar recursos (como tiempo o personal) y elaborar políticas de salud pública. </a:t>
            </a:r>
          </a:p>
          <a:p>
            <a:endParaRPr lang="es-ES" noProof="0" dirty="0">
              <a:latin typeface="Arial"/>
              <a:cs typeface="Arial"/>
            </a:endParaRPr>
          </a:p>
          <a:p>
            <a:r>
              <a:rPr lang="es-ES" noProof="0" dirty="0">
                <a:latin typeface="Arial"/>
                <a:cs typeface="Arial"/>
              </a:rPr>
              <a:t>Dado que los datos de vigilancia son la base de todas las actividades de salud pública, los datos de vigilancia tienen que ser de buena calidad; se invierte una gran cantidad de tiempo y recursos en los sistemas de vigilancia. Si los datos son de mala calidad, estos esfuerzos se malgastan. </a:t>
            </a:r>
          </a:p>
          <a:p>
            <a:endParaRPr lang="es-ES" noProof="0" dirty="0"/>
          </a:p>
          <a:p>
            <a:r>
              <a:rPr lang="es-ES" noProof="0" dirty="0">
                <a:latin typeface="Arial"/>
                <a:cs typeface="Arial"/>
              </a:rPr>
              <a:t>Utilizar, revisar y criticar periódicamente los datos de los sistemas de vigilancia puede ayudarnos a comprender las posibles limitaciones y matices. Además, la evaluación periódica de los sistemas de vigilancia puede ayudarnos a medir hasta qué punto el sistema cumple los objetivos previstos. </a:t>
            </a:r>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a:t>6</a:t>
            </a:fld>
            <a:endParaRPr lang="en-US" altLang="en-US"/>
          </a:p>
        </p:txBody>
      </p:sp>
    </p:spTree>
    <p:extLst>
      <p:ext uri="{BB962C8B-B14F-4D97-AF65-F5344CB8AC3E}">
        <p14:creationId xmlns:p14="http://schemas.microsoft.com/office/powerpoint/2010/main" val="36066210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supervisión adecuada aborda cada paso del ciclo de vigilancia.  Como verán, en FETP-Frontline tendemos a centrar el seguimiento en el paso de recolección de datos, pero a un nivel más amplio deberían incluirse todos los pasos.</a:t>
            </a:r>
          </a:p>
          <a:p>
            <a:endParaRPr lang="es-ES" noProof="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09557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Repasemos las definiciones de seguimiento y evaluación en el contexto de los sistemas de vigilancia y respuesta a las enfermedades.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¿Cuál es la definición de "seguimiento"?</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El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seguimiento"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 la revisión sistemática </a:t>
            </a:r>
            <a:r>
              <a:rPr lang="es-GT" sz="1200" u="sng" noProof="0" dirty="0">
                <a:effectLst/>
                <a:latin typeface="Arial" panose="020B0604020202020204" pitchFamily="34" charset="0"/>
                <a:ea typeface="Times New Roman" panose="02020603050405020304" pitchFamily="18" charset="0"/>
                <a:cs typeface="Arial" panose="020B0604020202020204" pitchFamily="34" charset="0"/>
              </a:rPr>
              <a:t>continua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 los pasos clave del proceso de vigilancia. Utiliza medidas estándar de calidad, como la oportunidad y la completitud, para determinar si las etapas clave se están llevando a cabo correctamente y detectar las deficiencias que deben subsanarse.  A nivel de distrito, el seguimiento suele centrarse en los indicadores de calidad de los datos para los informes semanales y mensuales de los sistemas de vigilancia.</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¿Cuál es la definición de evaluación?</a:t>
            </a:r>
          </a:p>
          <a:p>
            <a:pPr marL="171450" marR="0" indent="-171450">
              <a:lnSpc>
                <a:spcPct val="115000"/>
              </a:lnSpc>
              <a:spcBef>
                <a:spcPts val="0"/>
              </a:spcBef>
              <a:spcAft>
                <a:spcPts val="120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Evaluación"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 el peritaje ocasional del desempeño de un sistema de vigilancia medido en función de criterios establecidos.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dirty="0"/>
          </a:p>
        </p:txBody>
      </p:sp>
    </p:spTree>
    <p:extLst>
      <p:ext uri="{BB962C8B-B14F-4D97-AF65-F5344CB8AC3E}">
        <p14:creationId xmlns:p14="http://schemas.microsoft.com/office/powerpoint/2010/main" val="3209116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Aunque los términos valoración y evaluación suelen utilizarse indistintamente, en realidad existe una clara distinción entre estas actividades. Una valoración se centra en el proceso de vigilancia y en la realización de una revisión sistemática de dicho proceso. Sin embargo, la evaluación es</a:t>
            </a:r>
          </a:p>
          <a:p>
            <a:pPr marL="0" marR="0" lvl="0" indent="0" algn="l" defTabSz="914400" rtl="0" eaLnBrk="0" fontAlgn="base" latinLnBrk="0" hangingPunct="0">
              <a:lnSpc>
                <a:spcPct val="115000"/>
              </a:lnSpc>
              <a:spcBef>
                <a:spcPts val="0"/>
              </a:spcBef>
              <a:spcAft>
                <a:spcPts val="0"/>
              </a:spcAft>
              <a:buClrTx/>
              <a:buSzTx/>
              <a:buFontTx/>
              <a:buNone/>
              <a:tabLst/>
              <a:defRP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     es una actividad de nivel superior a la supervisión y se centra en el resultado o producto del sistema de vigilancia. </a:t>
            </a:r>
          </a:p>
          <a:p>
            <a:pPr marL="0" marR="0" lvl="0" indent="0" algn="l" defTabSz="914400" rtl="0" eaLnBrk="0" fontAlgn="base" latinLnBrk="0" hangingPunct="0">
              <a:lnSpc>
                <a:spcPct val="115000"/>
              </a:lnSpc>
              <a:spcBef>
                <a:spcPts val="0"/>
              </a:spcBef>
              <a:spcAft>
                <a:spcPts val="0"/>
              </a:spcAft>
              <a:buClrTx/>
              <a:buSzTx/>
              <a:buFontTx/>
              <a:buNone/>
              <a:tabLst/>
              <a:defRP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evaluación suele incluir medidas como:</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Utilidad del sistema de vigilancia (es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decir, ¿se utilizan los datos de vigilancia a la hora de tomar decisiones políticas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Capacidad del sistema de vigilancia para detectar brotes, etc.</a:t>
            </a:r>
          </a:p>
          <a:p>
            <a:pPr marL="628650" marR="0" lvl="1" indent="-171450">
              <a:lnSpc>
                <a:spcPct val="115000"/>
              </a:lnSpc>
              <a:spcBef>
                <a:spcPts val="0"/>
              </a:spcBef>
              <a:spcAft>
                <a:spcPts val="0"/>
              </a:spcAft>
              <a:buFont typeface="Courier New" panose="02070309020205020404" pitchFamily="49" charset="0"/>
              <a:buChar char="o"/>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Desde el punto de vista del FETP:</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FETP-</a:t>
            </a:r>
            <a:r>
              <a:rPr lang="es-GT" sz="1200" noProof="0" dirty="0" err="1">
                <a:effectLst/>
                <a:latin typeface="Arial" panose="020B0604020202020204" pitchFamily="34" charset="0"/>
                <a:ea typeface="Times New Roman" panose="02020603050405020304" pitchFamily="18" charset="0"/>
                <a:cs typeface="Arial" panose="020B0604020202020204" pitchFamily="34" charset="0"/>
              </a:rPr>
              <a:t>Frontline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se centra en el seguimiento, que debe hacerse de forma continua.</a:t>
            </a:r>
          </a:p>
          <a:p>
            <a:pPr marL="800100" marR="0" lvl="1" indent="-34290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FETP-Intermedio aborda la evaluación, que suele realizarse como proyecto especial.</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dirty="0"/>
          </a:p>
        </p:txBody>
      </p:sp>
    </p:spTree>
    <p:extLst>
      <p:ext uri="{BB962C8B-B14F-4D97-AF65-F5344CB8AC3E}">
        <p14:creationId xmlns:p14="http://schemas.microsoft.com/office/powerpoint/2010/main" val="42768587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1771913608"/>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40284364"/>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63307904"/>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40681003"/>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3947710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16802649"/>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388326"/>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s-ES" sz="4400" noProof="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2471091"/>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s-ES" sz="6600" b="1" noProof="0"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49025069"/>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6694135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63755581"/>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23048238"/>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38201713"/>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2939209380"/>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23430318"/>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8983754"/>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88613143"/>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54574945"/>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94126104"/>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82545873"/>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663768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DDDF9B76-FE05-439C-AFBC-F4B8E0BCB38C}" type="datetimeFigureOut">
              <a:rPr lang="en-US" smtClean="0"/>
              <a:t>3/21/2025</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46B9747D-FF17-464D-9F90-C2566AB75A0B}"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9" name="Text Box 2058">
            <a:extLst>
              <a:ext uri="{FF2B5EF4-FFF2-40B4-BE49-F238E27FC236}">
                <a16:creationId xmlns:a16="http://schemas.microsoft.com/office/drawing/2014/main" id="{96272335-6DA2-F31B-20D5-2554029C4294}"/>
              </a:ext>
            </a:extLst>
          </p:cNvPr>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10" name="Text Box 2070">
            <a:extLst>
              <a:ext uri="{FF2B5EF4-FFF2-40B4-BE49-F238E27FC236}">
                <a16:creationId xmlns:a16="http://schemas.microsoft.com/office/drawing/2014/main" id="{64E32BEC-1972-65DC-CD90-4C4BCA48394D}"/>
              </a:ext>
            </a:extLst>
          </p:cNvPr>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11" name="Picture 4">
            <a:extLst>
              <a:ext uri="{FF2B5EF4-FFF2-40B4-BE49-F238E27FC236}">
                <a16:creationId xmlns:a16="http://schemas.microsoft.com/office/drawing/2014/main" id="{8718A2C8-5501-4849-81EA-24DEB46BA6C8}"/>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a:tailEnd/>
              </a14:hiddenLine>
            </a:ext>
          </a:extLst>
        </p:spPr>
      </p:pic>
      <p:sp>
        <p:nvSpPr>
          <p:cNvPr id="12" name="Rectangle 11">
            <a:extLst>
              <a:ext uri="{FF2B5EF4-FFF2-40B4-BE49-F238E27FC236}">
                <a16:creationId xmlns:a16="http://schemas.microsoft.com/office/drawing/2014/main" id="{0650CE63-0218-26E7-AFF4-17B519FD8BA0}"/>
              </a:ext>
            </a:extLst>
          </p:cNvPr>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4600346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80335481"/>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2644794343"/>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894503"/>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dirty="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35759233"/>
      </p:ext>
    </p:extLst>
  </p:cSld>
  <p:clrMapOvr>
    <a:masterClrMapping/>
  </p:clrMapOvr>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378079162"/>
      </p:ext>
    </p:extLst>
  </p:cSld>
  <p:clrMapOvr>
    <a:masterClrMapping/>
  </p:clrMapOvr>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843728553"/>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612401492"/>
      </p:ext>
    </p:extLst>
  </p:cSld>
  <p:clrMapOvr>
    <a:masterClrMapping/>
  </p:clrMapOvr>
  <p:transition/>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2908461"/>
      </p:ext>
    </p:extLst>
  </p:cSld>
  <p:clrMapOvr>
    <a:masterClrMapping/>
  </p:clrMapOvr>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3067223184"/>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4009448289"/>
      </p:ext>
    </p:extLst>
  </p:cSld>
  <p:clrMapOvr>
    <a:masterClrMapping/>
  </p:clrMapOvr>
  <p:transition/>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9FAA4D6E-0372-A580-597C-CF77E6751ED4}"/>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Tree>
    <p:extLst>
      <p:ext uri="{BB962C8B-B14F-4D97-AF65-F5344CB8AC3E}">
        <p14:creationId xmlns:p14="http://schemas.microsoft.com/office/powerpoint/2010/main" val="4029904202"/>
      </p:ext>
    </p:extLst>
  </p:cSld>
  <p:clrMapOvr>
    <a:masterClrMapping/>
  </p:clrMapOvr>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dirty="0"/>
              <a:t>Click to edit Master title style</a:t>
            </a:r>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8AA8A1C1-145D-4132-0B80-382567EE015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20315700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B5A6C986-5142-F5E5-1184-01AFD0FBDE8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6" name="Title 1">
            <a:extLst>
              <a:ext uri="{FF2B5EF4-FFF2-40B4-BE49-F238E27FC236}">
                <a16:creationId xmlns:a16="http://schemas.microsoft.com/office/drawing/2014/main" id="{4E895890-A19C-3F4B-9F15-C1C55D3C1A44}"/>
              </a:ext>
            </a:extLst>
          </p:cNvPr>
          <p:cNvSpPr>
            <a:spLocks noGrp="1"/>
          </p:cNvSpPr>
          <p:nvPr>
            <p:ph type="title"/>
          </p:nvPr>
        </p:nvSpPr>
        <p:spPr>
          <a:xfrm>
            <a:off x="838200" y="457200"/>
            <a:ext cx="10515600" cy="8001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097435069"/>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57196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38214950"/>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644058935"/>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93939145"/>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19650672"/>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7432964"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Clave de los iconos del curso </a:t>
            </a:r>
            <a:endParaRPr lang="es-ES" sz="4400" noProof="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3381171229"/>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dirty="0">
                          <a:solidFill>
                            <a:schemeClr val="tx1"/>
                          </a:solidFill>
                        </a:rPr>
                        <a:t>Icono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dirty="0">
                          <a:solidFill>
                            <a:schemeClr val="tx1"/>
                          </a:solidFill>
                        </a:rPr>
                        <a:t>Uso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28892329"/>
      </p:ext>
    </p:extLst>
  </p:cSld>
  <p:clrMapOvr>
    <a:masterClrMapping/>
  </p:clrMapOvr>
  <p:hf hd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C8FF3CA1-2DBC-D3F9-EDD6-4162883AC6F1}"/>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Tree>
    <p:extLst>
      <p:ext uri="{BB962C8B-B14F-4D97-AF65-F5344CB8AC3E}">
        <p14:creationId xmlns:p14="http://schemas.microsoft.com/office/powerpoint/2010/main" val="1559235098"/>
      </p:ext>
    </p:extLst>
  </p:cSld>
  <p:clrMap bg1="lt1" tx1="dk1" bg2="lt2" tx2="dk2" accent1="accent1" accent2="accent2" accent3="accent3" accent4="accent4" accent5="accent5" accent6="accent6" hlink="hlink" folHlink="folHlink"/>
  <p:sldLayoutIdLst>
    <p:sldLayoutId id="2147484817" r:id="rId1"/>
    <p:sldLayoutId id="2147484818" r:id="rId2"/>
    <p:sldLayoutId id="2147484819" r:id="rId3"/>
    <p:sldLayoutId id="2147484820" r:id="rId4"/>
    <p:sldLayoutId id="2147484821" r:id="rId5"/>
    <p:sldLayoutId id="2147484822" r:id="rId6"/>
    <p:sldLayoutId id="2147484823" r:id="rId7"/>
    <p:sldLayoutId id="2147484824" r:id="rId8"/>
    <p:sldLayoutId id="2147484825" r:id="rId9"/>
    <p:sldLayoutId id="2147484826" r:id="rId10"/>
    <p:sldLayoutId id="2147484827" r:id="rId11"/>
    <p:sldLayoutId id="2147484828" r:id="rId12"/>
    <p:sldLayoutId id="2147484829" r:id="rId13"/>
    <p:sldLayoutId id="2147484830" r:id="rId14"/>
    <p:sldLayoutId id="2147484831" r:id="rId15"/>
    <p:sldLayoutId id="2147484832" r:id="rId16"/>
    <p:sldLayoutId id="2147484833" r:id="rId17"/>
    <p:sldLayoutId id="2147484834" r:id="rId18"/>
    <p:sldLayoutId id="2147484835" r:id="rId19"/>
    <p:sldLayoutId id="2147484836" r:id="rId20"/>
    <p:sldLayoutId id="2147484837" r:id="rId21"/>
    <p:sldLayoutId id="2147484838" r:id="rId22"/>
    <p:sldLayoutId id="2147484839" r:id="rId23"/>
    <p:sldLayoutId id="2147484840" r:id="rId24"/>
    <p:sldLayoutId id="2147484841" r:id="rId25"/>
    <p:sldLayoutId id="2147484842" r:id="rId26"/>
    <p:sldLayoutId id="2147484843" r:id="rId27"/>
    <p:sldLayoutId id="2147484844" r:id="rId28"/>
    <p:sldLayoutId id="2147484845" r:id="rId29"/>
    <p:sldLayoutId id="2147484846" r:id="rId30"/>
    <p:sldLayoutId id="2147484847" r:id="rId31"/>
    <p:sldLayoutId id="2147484848" r:id="rId32"/>
    <p:sldLayoutId id="2147484849" r:id="rId33"/>
    <p:sldLayoutId id="2147484850" r:id="rId34"/>
    <p:sldLayoutId id="2147484851" r:id="rId35"/>
    <p:sldLayoutId id="2147484779" r:id="rId36"/>
    <p:sldLayoutId id="2147484728" r:id="rId37"/>
    <p:sldLayoutId id="2147484741" r:id="rId38"/>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hyperlink" Target="https://www.cdc.gov/surveillance/data-modernization/snapshot/2022-snapshot/stories/electronic-case-reporting.html" TargetMode="Externa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hyperlink" Target="https://www.cdc.gov/surveillance/data-modernization/snapshot/2022-snapshot/stories/outbreak-response-emergencies.htm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a:xfrm>
            <a:off x="518160" y="2110490"/>
            <a:ext cx="8051682" cy="1588535"/>
          </a:xfrm>
        </p:spPr>
        <p:txBody>
          <a:bodyPr/>
          <a:lstStyle/>
          <a:p>
            <a:pPr>
              <a:spcBef>
                <a:spcPct val="0"/>
              </a:spcBef>
              <a:spcAft>
                <a:spcPct val="0"/>
              </a:spcAft>
            </a:pPr>
            <a:r>
              <a:rPr lang="es-ES" altLang="en-US" dirty="0">
                <a:cs typeface="Times New Roman" panose="02020603050405020304" pitchFamily="18" charset="0"/>
              </a:rPr>
              <a:t>Seguimiento y evaluación de la vigilancia</a:t>
            </a:r>
          </a:p>
        </p:txBody>
      </p:sp>
      <p:sp>
        <p:nvSpPr>
          <p:cNvPr id="5" name="Text Placeholder 4">
            <a:extLst>
              <a:ext uri="{FF2B5EF4-FFF2-40B4-BE49-F238E27FC236}">
                <a16:creationId xmlns:a16="http://schemas.microsoft.com/office/drawing/2014/main" id="{88FB9EA3-4994-4F95-6BFC-C1AE064F91E3}"/>
              </a:ext>
            </a:extLst>
          </p:cNvPr>
          <p:cNvSpPr>
            <a:spLocks noGrp="1"/>
          </p:cNvSpPr>
          <p:nvPr>
            <p:ph type="body" sz="quarter" idx="16"/>
          </p:nvPr>
        </p:nvSpPr>
        <p:spPr/>
        <p:txBody>
          <a:bodyPr/>
          <a:lstStyle/>
          <a:p>
            <a:r>
              <a:rPr lang="es-ES" dirty="0"/>
              <a:t>Taller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lIns="91440" tIns="45720" rIns="91440" bIns="45720" anchor="t"/>
          <a:lstStyle/>
          <a:p>
            <a:r>
              <a:rPr lang="es-ES" dirty="0"/>
              <a:t>Características de un sistema de vigilancia que funciona correctamente</a:t>
            </a:r>
          </a:p>
        </p:txBody>
      </p:sp>
      <p:sp>
        <p:nvSpPr>
          <p:cNvPr id="3" name="Content Placeholder 2"/>
          <p:cNvSpPr>
            <a:spLocks noGrp="1"/>
          </p:cNvSpPr>
          <p:nvPr>
            <p:ph sz="half" idx="2"/>
          </p:nvPr>
        </p:nvSpPr>
        <p:spPr>
          <a:xfrm>
            <a:off x="838200" y="1478857"/>
            <a:ext cx="5958840" cy="5059103"/>
          </a:xfrm>
        </p:spPr>
        <p:txBody>
          <a:bodyPr/>
          <a:lstStyle/>
          <a:p>
            <a:r>
              <a:rPr lang="es-ES" sz="2400" dirty="0"/>
              <a:t>Las enfermedades de declaración obligatoria se reconocen y notifican de acuerdo con la política </a:t>
            </a:r>
          </a:p>
          <a:p>
            <a:r>
              <a:rPr lang="es-ES" sz="2400" dirty="0"/>
              <a:t>Los informes basados en casos, semanales y mensuales son completos, oportunos y precisos</a:t>
            </a:r>
          </a:p>
          <a:p>
            <a:r>
              <a:rPr lang="es-ES" sz="2400" dirty="0"/>
              <a:t>Los datos comunicados se analizan e interpretan rápida y adecuadamente</a:t>
            </a:r>
          </a:p>
          <a:p>
            <a:r>
              <a:rPr lang="es-ES" sz="2400" dirty="0"/>
              <a:t>Los hallazgos de la vigilancia se comparten para informar las acciones de salud pública, las políticas y la gestión de programas</a:t>
            </a:r>
          </a:p>
          <a:p>
            <a:pPr marL="228600" lvl="1"/>
            <a:endParaRPr lang="es-ES" dirty="0"/>
          </a:p>
          <a:p>
            <a:pPr indent="0">
              <a:buNone/>
            </a:pPr>
            <a:endParaRPr lang="es-ES" sz="2400" dirty="0"/>
          </a:p>
        </p:txBody>
      </p:sp>
      <p:graphicFrame>
        <p:nvGraphicFramePr>
          <p:cNvPr id="8" name="Diagram 7">
            <a:extLst>
              <a:ext uri="{FF2B5EF4-FFF2-40B4-BE49-F238E27FC236}">
                <a16:creationId xmlns:a16="http://schemas.microsoft.com/office/drawing/2014/main" id="{1F670083-52F9-3CBF-9642-8EC964D1E15C}"/>
              </a:ext>
            </a:extLst>
          </p:cNvPr>
          <p:cNvGraphicFramePr/>
          <p:nvPr>
            <p:extLst>
              <p:ext uri="{D42A27DB-BD31-4B8C-83A1-F6EECF244321}">
                <p14:modId xmlns:p14="http://schemas.microsoft.com/office/powerpoint/2010/main" val="148478092"/>
              </p:ext>
            </p:extLst>
          </p:nvPr>
        </p:nvGraphicFramePr>
        <p:xfrm>
          <a:off x="6673955" y="2316817"/>
          <a:ext cx="5036571" cy="29633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83345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sz="half" idx="2"/>
          </p:nvPr>
        </p:nvSpPr>
        <p:spPr/>
        <p:txBody>
          <a:bodyPr lIns="91440" tIns="45720" rIns="91440" bIns="45720" anchor="t"/>
          <a:lstStyle/>
          <a:p>
            <a:pPr marL="0" indent="0">
              <a:buNone/>
            </a:pPr>
            <a:r>
              <a:rPr lang="es-ES" dirty="0"/>
              <a:t>Ejemplo: Atributo - Oportunidad de los informes</a:t>
            </a:r>
          </a:p>
        </p:txBody>
      </p:sp>
      <p:sp>
        <p:nvSpPr>
          <p:cNvPr id="2" name="Title 1"/>
          <p:cNvSpPr>
            <a:spLocks noGrp="1"/>
          </p:cNvSpPr>
          <p:nvPr>
            <p:ph type="title"/>
          </p:nvPr>
        </p:nvSpPr>
        <p:spPr/>
        <p:txBody>
          <a:bodyPr/>
          <a:lstStyle/>
          <a:p>
            <a:r>
              <a:rPr lang="es-ES" dirty="0"/>
              <a:t>Indicadores y objetivos</a:t>
            </a:r>
          </a:p>
        </p:txBody>
      </p:sp>
      <p:graphicFrame>
        <p:nvGraphicFramePr>
          <p:cNvPr id="3" name="Table 2">
            <a:extLst>
              <a:ext uri="{FF2B5EF4-FFF2-40B4-BE49-F238E27FC236}">
                <a16:creationId xmlns:a16="http://schemas.microsoft.com/office/drawing/2014/main" id="{2ECE06D7-8EA7-2E53-D92F-33B635726778}"/>
              </a:ext>
            </a:extLst>
          </p:cNvPr>
          <p:cNvGraphicFramePr>
            <a:graphicFrameLocks noGrp="1"/>
          </p:cNvGraphicFramePr>
          <p:nvPr>
            <p:extLst>
              <p:ext uri="{D42A27DB-BD31-4B8C-83A1-F6EECF244321}">
                <p14:modId xmlns:p14="http://schemas.microsoft.com/office/powerpoint/2010/main" val="3684740412"/>
              </p:ext>
            </p:extLst>
          </p:nvPr>
        </p:nvGraphicFramePr>
        <p:xfrm>
          <a:off x="639894" y="2612218"/>
          <a:ext cx="2103304" cy="1790988"/>
        </p:xfrm>
        <a:graphic>
          <a:graphicData uri="http://schemas.openxmlformats.org/drawingml/2006/table">
            <a:tbl>
              <a:tblPr firstRow="1" bandRow="1">
                <a:tableStyleId>{5C22544A-7EE6-4342-B048-85BDC9FD1C3A}</a:tableStyleId>
              </a:tblPr>
              <a:tblGrid>
                <a:gridCol w="2103304">
                  <a:extLst>
                    <a:ext uri="{9D8B030D-6E8A-4147-A177-3AD203B41FA5}">
                      <a16:colId xmlns:a16="http://schemas.microsoft.com/office/drawing/2014/main" val="1914472087"/>
                    </a:ext>
                  </a:extLst>
                </a:gridCol>
              </a:tblGrid>
              <a:tr h="1790988">
                <a:tc>
                  <a:txBody>
                    <a:bodyPr/>
                    <a:lstStyle/>
                    <a:p>
                      <a:pPr algn="l"/>
                      <a:r>
                        <a:rPr lang="es-ES" sz="2800" noProof="0" dirty="0">
                          <a:solidFill>
                            <a:schemeClr val="tx1"/>
                          </a:solidFill>
                        </a:rPr>
                        <a:t>Indicador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4"/>
                    </a:solidFill>
                  </a:tcPr>
                </a:tc>
                <a:extLst>
                  <a:ext uri="{0D108BD9-81ED-4DB2-BD59-A6C34878D82A}">
                    <a16:rowId xmlns:a16="http://schemas.microsoft.com/office/drawing/2014/main" val="2075535886"/>
                  </a:ext>
                </a:extLst>
              </a:tr>
            </a:tbl>
          </a:graphicData>
        </a:graphic>
      </p:graphicFrame>
      <p:graphicFrame>
        <p:nvGraphicFramePr>
          <p:cNvPr id="4" name="Table 3">
            <a:extLst>
              <a:ext uri="{FF2B5EF4-FFF2-40B4-BE49-F238E27FC236}">
                <a16:creationId xmlns:a16="http://schemas.microsoft.com/office/drawing/2014/main" id="{76FE616C-89D0-DE90-0969-AF9908A2FA05}"/>
              </a:ext>
            </a:extLst>
          </p:cNvPr>
          <p:cNvGraphicFramePr>
            <a:graphicFrameLocks noGrp="1"/>
          </p:cNvGraphicFramePr>
          <p:nvPr>
            <p:extLst>
              <p:ext uri="{D42A27DB-BD31-4B8C-83A1-F6EECF244321}">
                <p14:modId xmlns:p14="http://schemas.microsoft.com/office/powerpoint/2010/main" val="1793930441"/>
              </p:ext>
            </p:extLst>
          </p:nvPr>
        </p:nvGraphicFramePr>
        <p:xfrm>
          <a:off x="639894" y="4397810"/>
          <a:ext cx="2103304" cy="1798320"/>
        </p:xfrm>
        <a:graphic>
          <a:graphicData uri="http://schemas.openxmlformats.org/drawingml/2006/table">
            <a:tbl>
              <a:tblPr firstRow="1" bandRow="1">
                <a:tableStyleId>{5C22544A-7EE6-4342-B048-85BDC9FD1C3A}</a:tableStyleId>
              </a:tblPr>
              <a:tblGrid>
                <a:gridCol w="2103304">
                  <a:extLst>
                    <a:ext uri="{9D8B030D-6E8A-4147-A177-3AD203B41FA5}">
                      <a16:colId xmlns:a16="http://schemas.microsoft.com/office/drawing/2014/main" val="1914472087"/>
                    </a:ext>
                  </a:extLst>
                </a:gridCol>
              </a:tblGrid>
              <a:tr h="1798320">
                <a:tc>
                  <a:txBody>
                    <a:bodyPr/>
                    <a:lstStyle/>
                    <a:p>
                      <a:pPr algn="l"/>
                      <a:r>
                        <a:rPr lang="es-ES" sz="2800" noProof="0" dirty="0">
                          <a:solidFill>
                            <a:schemeClr val="tx1"/>
                          </a:solidFill>
                        </a:rPr>
                        <a:t>Objetivo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4"/>
                    </a:solidFill>
                  </a:tcPr>
                </a:tc>
                <a:extLst>
                  <a:ext uri="{0D108BD9-81ED-4DB2-BD59-A6C34878D82A}">
                    <a16:rowId xmlns:a16="http://schemas.microsoft.com/office/drawing/2014/main" val="2075535886"/>
                  </a:ext>
                </a:extLst>
              </a:tr>
            </a:tbl>
          </a:graphicData>
        </a:graphic>
      </p:graphicFrame>
      <p:graphicFrame>
        <p:nvGraphicFramePr>
          <p:cNvPr id="5" name="Table 4">
            <a:extLst>
              <a:ext uri="{FF2B5EF4-FFF2-40B4-BE49-F238E27FC236}">
                <a16:creationId xmlns:a16="http://schemas.microsoft.com/office/drawing/2014/main" id="{CCD4D63E-759E-512E-FC22-602830D081DB}"/>
              </a:ext>
            </a:extLst>
          </p:cNvPr>
          <p:cNvGraphicFramePr>
            <a:graphicFrameLocks noGrp="1"/>
          </p:cNvGraphicFramePr>
          <p:nvPr>
            <p:extLst>
              <p:ext uri="{D42A27DB-BD31-4B8C-83A1-F6EECF244321}">
                <p14:modId xmlns:p14="http://schemas.microsoft.com/office/powerpoint/2010/main" val="446708264"/>
              </p:ext>
            </p:extLst>
          </p:nvPr>
        </p:nvGraphicFramePr>
        <p:xfrm>
          <a:off x="2628990" y="2090680"/>
          <a:ext cx="4434564" cy="518160"/>
        </p:xfrm>
        <a:graphic>
          <a:graphicData uri="http://schemas.openxmlformats.org/drawingml/2006/table">
            <a:tbl>
              <a:tblPr firstRow="1" bandRow="1">
                <a:tableStyleId>{5C22544A-7EE6-4342-B048-85BDC9FD1C3A}</a:tableStyleId>
              </a:tblPr>
              <a:tblGrid>
                <a:gridCol w="4434564">
                  <a:extLst>
                    <a:ext uri="{9D8B030D-6E8A-4147-A177-3AD203B41FA5}">
                      <a16:colId xmlns:a16="http://schemas.microsoft.com/office/drawing/2014/main" val="1914472087"/>
                    </a:ext>
                  </a:extLst>
                </a:gridCol>
              </a:tblGrid>
              <a:tr h="483870">
                <a:tc>
                  <a:txBody>
                    <a:bodyPr/>
                    <a:lstStyle/>
                    <a:p>
                      <a:pPr algn="ctr"/>
                      <a:r>
                        <a:rPr lang="es-ES" sz="2800" noProof="0" dirty="0">
                          <a:solidFill>
                            <a:schemeClr val="tx1"/>
                          </a:solidFill>
                        </a:rPr>
                        <a:t>Definición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075535886"/>
                  </a:ext>
                </a:extLst>
              </a:tr>
            </a:tbl>
          </a:graphicData>
        </a:graphic>
      </p:graphicFrame>
      <p:graphicFrame>
        <p:nvGraphicFramePr>
          <p:cNvPr id="6" name="Table 5">
            <a:extLst>
              <a:ext uri="{FF2B5EF4-FFF2-40B4-BE49-F238E27FC236}">
                <a16:creationId xmlns:a16="http://schemas.microsoft.com/office/drawing/2014/main" id="{502F2DEE-9166-6939-D80D-EE9E90DAAD1D}"/>
              </a:ext>
            </a:extLst>
          </p:cNvPr>
          <p:cNvGraphicFramePr>
            <a:graphicFrameLocks noGrp="1"/>
          </p:cNvGraphicFramePr>
          <p:nvPr>
            <p:extLst>
              <p:ext uri="{D42A27DB-BD31-4B8C-83A1-F6EECF244321}">
                <p14:modId xmlns:p14="http://schemas.microsoft.com/office/powerpoint/2010/main" val="330518400"/>
              </p:ext>
            </p:extLst>
          </p:nvPr>
        </p:nvGraphicFramePr>
        <p:xfrm>
          <a:off x="6830455" y="2090681"/>
          <a:ext cx="4979625" cy="518160"/>
        </p:xfrm>
        <a:graphic>
          <a:graphicData uri="http://schemas.openxmlformats.org/drawingml/2006/table">
            <a:tbl>
              <a:tblPr firstRow="1" bandRow="1">
                <a:tableStyleId>{5C22544A-7EE6-4342-B048-85BDC9FD1C3A}</a:tableStyleId>
              </a:tblPr>
              <a:tblGrid>
                <a:gridCol w="4979625">
                  <a:extLst>
                    <a:ext uri="{9D8B030D-6E8A-4147-A177-3AD203B41FA5}">
                      <a16:colId xmlns:a16="http://schemas.microsoft.com/office/drawing/2014/main" val="1914472087"/>
                    </a:ext>
                  </a:extLst>
                </a:gridCol>
              </a:tblGrid>
              <a:tr h="517332">
                <a:tc>
                  <a:txBody>
                    <a:bodyPr/>
                    <a:lstStyle/>
                    <a:p>
                      <a:pPr algn="ctr"/>
                      <a:r>
                        <a:rPr lang="es-ES" sz="2800" noProof="0" dirty="0">
                          <a:solidFill>
                            <a:schemeClr val="tx1"/>
                          </a:solidFill>
                        </a:rPr>
                        <a:t>Ejemplo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075535886"/>
                  </a:ext>
                </a:extLst>
              </a:tr>
            </a:tbl>
          </a:graphicData>
        </a:graphic>
      </p:graphicFrame>
      <p:graphicFrame>
        <p:nvGraphicFramePr>
          <p:cNvPr id="7" name="Table 6">
            <a:extLst>
              <a:ext uri="{FF2B5EF4-FFF2-40B4-BE49-F238E27FC236}">
                <a16:creationId xmlns:a16="http://schemas.microsoft.com/office/drawing/2014/main" id="{7027842F-14DE-E585-6773-FDBE50FCCF4A}"/>
              </a:ext>
            </a:extLst>
          </p:cNvPr>
          <p:cNvGraphicFramePr>
            <a:graphicFrameLocks noGrp="1"/>
          </p:cNvGraphicFramePr>
          <p:nvPr>
            <p:extLst>
              <p:ext uri="{D42A27DB-BD31-4B8C-83A1-F6EECF244321}">
                <p14:modId xmlns:p14="http://schemas.microsoft.com/office/powerpoint/2010/main" val="4144609067"/>
              </p:ext>
            </p:extLst>
          </p:nvPr>
        </p:nvGraphicFramePr>
        <p:xfrm>
          <a:off x="2628990" y="2608426"/>
          <a:ext cx="4320356" cy="1798320"/>
        </p:xfrm>
        <a:graphic>
          <a:graphicData uri="http://schemas.openxmlformats.org/drawingml/2006/table">
            <a:tbl>
              <a:tblPr firstRow="1" bandRow="1">
                <a:tableStyleId>{5C22544A-7EE6-4342-B048-85BDC9FD1C3A}</a:tableStyleId>
              </a:tblPr>
              <a:tblGrid>
                <a:gridCol w="4320356">
                  <a:extLst>
                    <a:ext uri="{9D8B030D-6E8A-4147-A177-3AD203B41FA5}">
                      <a16:colId xmlns:a16="http://schemas.microsoft.com/office/drawing/2014/main" val="1914472087"/>
                    </a:ext>
                  </a:extLst>
                </a:gridCol>
              </a:tblGrid>
              <a:tr h="1798320">
                <a:tc>
                  <a:txBody>
                    <a:bodyPr/>
                    <a:lstStyle/>
                    <a:p>
                      <a:r>
                        <a:rPr lang="es-ES" sz="2800" b="0" noProof="0" dirty="0">
                          <a:solidFill>
                            <a:schemeClr val="tx1"/>
                          </a:solidFill>
                        </a:rPr>
                        <a:t>Medida de un aspecto o atributo clave del sistema de vigilancia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4"/>
                    </a:solidFill>
                  </a:tcPr>
                </a:tc>
                <a:extLst>
                  <a:ext uri="{0D108BD9-81ED-4DB2-BD59-A6C34878D82A}">
                    <a16:rowId xmlns:a16="http://schemas.microsoft.com/office/drawing/2014/main" val="2075535886"/>
                  </a:ext>
                </a:extLst>
              </a:tr>
            </a:tbl>
          </a:graphicData>
        </a:graphic>
      </p:graphicFrame>
      <p:graphicFrame>
        <p:nvGraphicFramePr>
          <p:cNvPr id="8" name="Table 7">
            <a:extLst>
              <a:ext uri="{FF2B5EF4-FFF2-40B4-BE49-F238E27FC236}">
                <a16:creationId xmlns:a16="http://schemas.microsoft.com/office/drawing/2014/main" id="{E318D1F0-280D-12C9-B975-AB5ED2FA98B3}"/>
              </a:ext>
            </a:extLst>
          </p:cNvPr>
          <p:cNvGraphicFramePr>
            <a:graphicFrameLocks noGrp="1"/>
          </p:cNvGraphicFramePr>
          <p:nvPr>
            <p:extLst>
              <p:ext uri="{D42A27DB-BD31-4B8C-83A1-F6EECF244321}">
                <p14:modId xmlns:p14="http://schemas.microsoft.com/office/powerpoint/2010/main" val="2895799326"/>
              </p:ext>
            </p:extLst>
          </p:nvPr>
        </p:nvGraphicFramePr>
        <p:xfrm>
          <a:off x="2628990" y="4393855"/>
          <a:ext cx="4320356" cy="1798320"/>
        </p:xfrm>
        <a:graphic>
          <a:graphicData uri="http://schemas.openxmlformats.org/drawingml/2006/table">
            <a:tbl>
              <a:tblPr firstRow="1" bandRow="1">
                <a:tableStyleId>{5C22544A-7EE6-4342-B048-85BDC9FD1C3A}</a:tableStyleId>
              </a:tblPr>
              <a:tblGrid>
                <a:gridCol w="4320356">
                  <a:extLst>
                    <a:ext uri="{9D8B030D-6E8A-4147-A177-3AD203B41FA5}">
                      <a16:colId xmlns:a16="http://schemas.microsoft.com/office/drawing/2014/main" val="1914472087"/>
                    </a:ext>
                  </a:extLst>
                </a:gridCol>
              </a:tblGrid>
              <a:tr h="1798320">
                <a:tc>
                  <a:txBody>
                    <a:bodyPr/>
                    <a:lstStyle/>
                    <a:p>
                      <a:r>
                        <a:rPr lang="es-ES" sz="2800" b="0" noProof="0" dirty="0">
                          <a:solidFill>
                            <a:schemeClr val="tx1"/>
                          </a:solidFill>
                        </a:rPr>
                        <a:t>Objetivo de desempeño para el indicador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4"/>
                    </a:solidFill>
                  </a:tcPr>
                </a:tc>
                <a:extLst>
                  <a:ext uri="{0D108BD9-81ED-4DB2-BD59-A6C34878D82A}">
                    <a16:rowId xmlns:a16="http://schemas.microsoft.com/office/drawing/2014/main" val="2075535886"/>
                  </a:ext>
                </a:extLst>
              </a:tr>
            </a:tbl>
          </a:graphicData>
        </a:graphic>
      </p:graphicFrame>
      <p:graphicFrame>
        <p:nvGraphicFramePr>
          <p:cNvPr id="10" name="Table 9">
            <a:extLst>
              <a:ext uri="{FF2B5EF4-FFF2-40B4-BE49-F238E27FC236}">
                <a16:creationId xmlns:a16="http://schemas.microsoft.com/office/drawing/2014/main" id="{50570BF4-2900-7F7D-5079-347D85E67C0A}"/>
              </a:ext>
            </a:extLst>
          </p:cNvPr>
          <p:cNvGraphicFramePr>
            <a:graphicFrameLocks noGrp="1"/>
          </p:cNvGraphicFramePr>
          <p:nvPr>
            <p:extLst>
              <p:ext uri="{D42A27DB-BD31-4B8C-83A1-F6EECF244321}">
                <p14:modId xmlns:p14="http://schemas.microsoft.com/office/powerpoint/2010/main" val="3333543651"/>
              </p:ext>
            </p:extLst>
          </p:nvPr>
        </p:nvGraphicFramePr>
        <p:xfrm>
          <a:off x="6830455" y="2601220"/>
          <a:ext cx="4979625" cy="1805940"/>
        </p:xfrm>
        <a:graphic>
          <a:graphicData uri="http://schemas.openxmlformats.org/drawingml/2006/table">
            <a:tbl>
              <a:tblPr firstRow="1" bandRow="1">
                <a:tableStyleId>{5C22544A-7EE6-4342-B048-85BDC9FD1C3A}</a:tableStyleId>
              </a:tblPr>
              <a:tblGrid>
                <a:gridCol w="4979625">
                  <a:extLst>
                    <a:ext uri="{9D8B030D-6E8A-4147-A177-3AD203B41FA5}">
                      <a16:colId xmlns:a16="http://schemas.microsoft.com/office/drawing/2014/main" val="1914472087"/>
                    </a:ext>
                  </a:extLst>
                </a:gridCol>
              </a:tblGrid>
              <a:tr h="1805940">
                <a:tc>
                  <a:txBody>
                    <a:bodyPr/>
                    <a:lstStyle/>
                    <a:p>
                      <a:r>
                        <a:rPr lang="es-ES" sz="2800" b="0" noProof="0" dirty="0">
                          <a:solidFill>
                            <a:schemeClr val="tx1"/>
                          </a:solidFill>
                        </a:rPr>
                        <a:t>Porcentaje de centros que envían el informe semanal en los dos días siguientes al final de la semana de notificación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4"/>
                    </a:solidFill>
                  </a:tcPr>
                </a:tc>
                <a:extLst>
                  <a:ext uri="{0D108BD9-81ED-4DB2-BD59-A6C34878D82A}">
                    <a16:rowId xmlns:a16="http://schemas.microsoft.com/office/drawing/2014/main" val="2075535886"/>
                  </a:ext>
                </a:extLst>
              </a:tr>
            </a:tbl>
          </a:graphicData>
        </a:graphic>
      </p:graphicFrame>
      <p:graphicFrame>
        <p:nvGraphicFramePr>
          <p:cNvPr id="12" name="Table 11">
            <a:extLst>
              <a:ext uri="{FF2B5EF4-FFF2-40B4-BE49-F238E27FC236}">
                <a16:creationId xmlns:a16="http://schemas.microsoft.com/office/drawing/2014/main" id="{76F495BF-141E-EB25-EA98-3F6086872376}"/>
              </a:ext>
            </a:extLst>
          </p:cNvPr>
          <p:cNvGraphicFramePr>
            <a:graphicFrameLocks noGrp="1"/>
          </p:cNvGraphicFramePr>
          <p:nvPr>
            <p:extLst>
              <p:ext uri="{D42A27DB-BD31-4B8C-83A1-F6EECF244321}">
                <p14:modId xmlns:p14="http://schemas.microsoft.com/office/powerpoint/2010/main" val="3071517940"/>
              </p:ext>
            </p:extLst>
          </p:nvPr>
        </p:nvGraphicFramePr>
        <p:xfrm>
          <a:off x="6830455" y="4397418"/>
          <a:ext cx="4979625" cy="1798320"/>
        </p:xfrm>
        <a:graphic>
          <a:graphicData uri="http://schemas.openxmlformats.org/drawingml/2006/table">
            <a:tbl>
              <a:tblPr firstRow="1" bandRow="1">
                <a:tableStyleId>{5C22544A-7EE6-4342-B048-85BDC9FD1C3A}</a:tableStyleId>
              </a:tblPr>
              <a:tblGrid>
                <a:gridCol w="4979625">
                  <a:extLst>
                    <a:ext uri="{9D8B030D-6E8A-4147-A177-3AD203B41FA5}">
                      <a16:colId xmlns:a16="http://schemas.microsoft.com/office/drawing/2014/main" val="1914472087"/>
                    </a:ext>
                  </a:extLst>
                </a:gridCol>
              </a:tblGrid>
              <a:tr h="1798319">
                <a:tc>
                  <a:txBody>
                    <a:bodyPr/>
                    <a:lstStyle/>
                    <a:p>
                      <a:r>
                        <a:rPr lang="es-ES" sz="2800" b="0" noProof="0" dirty="0">
                          <a:solidFill>
                            <a:schemeClr val="tx1"/>
                          </a:solidFill>
                        </a:rPr>
                        <a:t>El 80% de los centros envía </a:t>
                      </a:r>
                      <a:br>
                        <a:rPr lang="es-ES" sz="2800" b="0" noProof="0" dirty="0">
                          <a:solidFill>
                            <a:schemeClr val="tx1"/>
                          </a:solidFill>
                        </a:rPr>
                      </a:br>
                      <a:r>
                        <a:rPr lang="es-ES" sz="2800" b="0" noProof="0" dirty="0">
                          <a:solidFill>
                            <a:schemeClr val="tx1"/>
                          </a:solidFill>
                        </a:rPr>
                        <a:t>el informe en los dos días siguientes al final de la semana de notificación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4"/>
                    </a:solidFill>
                  </a:tcPr>
                </a:tc>
                <a:extLst>
                  <a:ext uri="{0D108BD9-81ED-4DB2-BD59-A6C34878D82A}">
                    <a16:rowId xmlns:a16="http://schemas.microsoft.com/office/drawing/2014/main" val="2075535886"/>
                  </a:ext>
                </a:extLst>
              </a:tr>
            </a:tbl>
          </a:graphicData>
        </a:graphic>
      </p:graphicFrame>
    </p:spTree>
    <p:extLst>
      <p:ext uri="{BB962C8B-B14F-4D97-AF65-F5344CB8AC3E}">
        <p14:creationId xmlns:p14="http://schemas.microsoft.com/office/powerpoint/2010/main" val="744387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05B1FB0A-3441-DCF1-72C0-0251CEB22F6B}"/>
              </a:ext>
            </a:extLst>
          </p:cNvPr>
          <p:cNvSpPr>
            <a:spLocks noGrp="1"/>
          </p:cNvSpPr>
          <p:nvPr>
            <p:ph sz="half" idx="2"/>
          </p:nvPr>
        </p:nvSpPr>
        <p:spPr/>
        <p:txBody>
          <a:bodyPr/>
          <a:lstStyle/>
          <a:p>
            <a:pPr marL="1588" marR="0" lvl="1" algn="l" defTabSz="914400" rtl="0" eaLnBrk="1" fontAlgn="auto" latinLnBrk="0" hangingPunct="1">
              <a:lnSpc>
                <a:spcPct val="100000"/>
              </a:lnSpc>
              <a:buClr>
                <a:srgbClr val="00820C"/>
              </a:buClr>
              <a:buSzTx/>
              <a:buNone/>
              <a:tabLst/>
              <a:defRPr/>
            </a:pPr>
            <a:endParaRPr lang="en-US" altLang="en-US" sz="2800" b="0" baseline="0" dirty="0">
              <a:solidFill>
                <a:schemeClr val="tx1"/>
              </a:solidFill>
              <a:latin typeface="Arial" panose="020B0604020202020204" pitchFamily="34" charset="0"/>
              <a:cs typeface="Arial" panose="020B0604020202020204" pitchFamily="34" charset="0"/>
            </a:endParaRPr>
          </a:p>
          <a:p>
            <a:pPr marL="0">
              <a:buNone/>
            </a:pPr>
            <a:endParaRPr lang="en-US" dirty="0"/>
          </a:p>
        </p:txBody>
      </p:sp>
      <p:sp>
        <p:nvSpPr>
          <p:cNvPr id="2" name="Title 1"/>
          <p:cNvSpPr>
            <a:spLocks noGrp="1"/>
          </p:cNvSpPr>
          <p:nvPr>
            <p:ph type="title"/>
          </p:nvPr>
        </p:nvSpPr>
        <p:spPr/>
        <p:txBody>
          <a:bodyPr/>
          <a:lstStyle/>
          <a:p>
            <a:r>
              <a:rPr lang="es-ES" dirty="0"/>
              <a:t>Indicadores de desempeño (1/3)</a:t>
            </a:r>
          </a:p>
        </p:txBody>
      </p:sp>
      <p:sp>
        <p:nvSpPr>
          <p:cNvPr id="13" name="Content Placeholder 10">
            <a:extLst>
              <a:ext uri="{FF2B5EF4-FFF2-40B4-BE49-F238E27FC236}">
                <a16:creationId xmlns:a16="http://schemas.microsoft.com/office/drawing/2014/main" id="{C674F4CE-498F-A94E-122D-E23420EBC23B}"/>
              </a:ext>
            </a:extLst>
          </p:cNvPr>
          <p:cNvSpPr txBox="1">
            <a:spLocks/>
          </p:cNvSpPr>
          <p:nvPr/>
        </p:nvSpPr>
        <p:spPr>
          <a:xfrm>
            <a:off x="990600" y="1631257"/>
            <a:ext cx="6526619" cy="463930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es-ES" dirty="0">
                <a:latin typeface="Arial" panose="020B0604020202020204" pitchFamily="34" charset="0"/>
                <a:cs typeface="Arial" panose="020B0604020202020204" pitchFamily="34" charset="0"/>
              </a:rPr>
              <a:t>Informes de centros sanitarios o laboratorios</a:t>
            </a:r>
          </a:p>
          <a:p>
            <a:pPr fontAlgn="auto"/>
            <a:r>
              <a:rPr lang="es-ES" dirty="0">
                <a:latin typeface="Arial" panose="020B0604020202020204" pitchFamily="34" charset="0"/>
                <a:cs typeface="Arial" panose="020B0604020202020204" pitchFamily="34" charset="0"/>
              </a:rPr>
              <a:t>Análisis e interpretación</a:t>
            </a:r>
          </a:p>
          <a:p>
            <a:pPr fontAlgn="auto"/>
            <a:r>
              <a:rPr lang="es-ES" dirty="0">
                <a:latin typeface="Arial" panose="020B0604020202020204" pitchFamily="34" charset="0"/>
                <a:cs typeface="Arial" panose="020B0604020202020204" pitchFamily="34" charset="0"/>
              </a:rPr>
              <a:t>Acción y comunicación</a:t>
            </a:r>
          </a:p>
          <a:p>
            <a:pPr fontAlgn="auto"/>
            <a:r>
              <a:rPr lang="es-ES" dirty="0">
                <a:latin typeface="Arial" panose="020B0604020202020204" pitchFamily="34" charset="0"/>
                <a:cs typeface="Arial" panose="020B0604020202020204" pitchFamily="34" charset="0"/>
              </a:rPr>
              <a:t>Prácticas de información de los distritos</a:t>
            </a:r>
          </a:p>
          <a:p>
            <a:pPr marL="0" indent="0" fontAlgn="auto">
              <a:buNone/>
            </a:pPr>
            <a:endParaRPr lang="es-ES" dirty="0">
              <a:latin typeface="Arial" panose="020B0604020202020204" pitchFamily="34" charset="0"/>
              <a:cs typeface="Arial" panose="020B0604020202020204" pitchFamily="34" charset="0"/>
            </a:endParaRPr>
          </a:p>
          <a:p>
            <a:pPr marL="1588" lvl="1" fontAlgn="auto">
              <a:buClr>
                <a:srgbClr val="00820C"/>
              </a:buClr>
              <a:buFont typeface="Wingdings" panose="05000000000000000000" pitchFamily="2" charset="2"/>
              <a:buNone/>
              <a:defRPr/>
            </a:pPr>
            <a:endParaRPr lang="es-ES" altLang="en-US" sz="2800" dirty="0">
              <a:latin typeface="Arial" panose="020B0604020202020204" pitchFamily="34" charset="0"/>
              <a:cs typeface="Arial" panose="020B0604020202020204" pitchFamily="34" charset="0"/>
            </a:endParaRPr>
          </a:p>
          <a:p>
            <a:pPr marL="0" fontAlgn="auto">
              <a:buFont typeface="Arial" panose="020B0604020202020204" pitchFamily="34" charset="0"/>
              <a:buNone/>
            </a:pPr>
            <a:endParaRPr lang="es-ES" dirty="0"/>
          </a:p>
        </p:txBody>
      </p:sp>
    </p:spTree>
    <p:extLst>
      <p:ext uri="{BB962C8B-B14F-4D97-AF65-F5344CB8AC3E}">
        <p14:creationId xmlns:p14="http://schemas.microsoft.com/office/powerpoint/2010/main" val="2400820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Indicadores de desempeño (2/3)</a:t>
            </a:r>
          </a:p>
        </p:txBody>
      </p:sp>
      <p:sp>
        <p:nvSpPr>
          <p:cNvPr id="12" name="Content Placeholder 10">
            <a:extLst>
              <a:ext uri="{FF2B5EF4-FFF2-40B4-BE49-F238E27FC236}">
                <a16:creationId xmlns:a16="http://schemas.microsoft.com/office/drawing/2014/main" id="{D0A9F9F1-0D37-AF42-954E-7D99EC4D9AAF}"/>
              </a:ext>
            </a:extLst>
          </p:cNvPr>
          <p:cNvSpPr txBox="1">
            <a:spLocks/>
          </p:cNvSpPr>
          <p:nvPr/>
        </p:nvSpPr>
        <p:spPr>
          <a:xfrm>
            <a:off x="838200" y="1479550"/>
            <a:ext cx="7051158" cy="46386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s-ES" b="1" dirty="0">
                <a:latin typeface="Arial" panose="020B0604020202020204" pitchFamily="34" charset="0"/>
                <a:cs typeface="Arial" panose="020B0604020202020204" pitchFamily="34" charset="0"/>
              </a:rPr>
              <a:t>Reportes de centros sanitarios o laboratorios</a:t>
            </a:r>
          </a:p>
          <a:p>
            <a:pPr lvl="1" fontAlgn="auto">
              <a:spcAft>
                <a:spcPts val="0"/>
              </a:spcAft>
            </a:pPr>
            <a:r>
              <a:rPr lang="es-ES" altLang="en-US" dirty="0">
                <a:latin typeface="Arial" panose="020B0604020202020204" pitchFamily="34" charset="0"/>
                <a:cs typeface="Arial" panose="020B0604020202020204" pitchFamily="34" charset="0"/>
              </a:rPr>
              <a:t>Proporción de reportes al distrito que son:</a:t>
            </a:r>
          </a:p>
          <a:p>
            <a:pPr lvl="2" fontAlgn="auto">
              <a:spcAft>
                <a:spcPts val="0"/>
              </a:spcAft>
            </a:pPr>
            <a:r>
              <a:rPr lang="es-ES" altLang="en-US" dirty="0">
                <a:latin typeface="Arial" panose="020B0604020202020204" pitchFamily="34" charset="0"/>
                <a:cs typeface="Arial" panose="020B0604020202020204" pitchFamily="34" charset="0"/>
              </a:rPr>
              <a:t>Oportunos</a:t>
            </a:r>
          </a:p>
          <a:p>
            <a:pPr lvl="2" fontAlgn="auto">
              <a:spcAft>
                <a:spcPts val="0"/>
              </a:spcAft>
            </a:pPr>
            <a:r>
              <a:rPr lang="es-ES" altLang="en-US" dirty="0">
                <a:latin typeface="Arial" panose="020B0604020202020204" pitchFamily="34" charset="0"/>
                <a:cs typeface="Arial" panose="020B0604020202020204" pitchFamily="34" charset="0"/>
              </a:rPr>
              <a:t>Completos</a:t>
            </a:r>
          </a:p>
          <a:p>
            <a:pPr lvl="2" fontAlgn="auto">
              <a:spcAft>
                <a:spcPts val="0"/>
              </a:spcAft>
            </a:pPr>
            <a:r>
              <a:rPr lang="es-ES" altLang="en-US" dirty="0">
                <a:latin typeface="Arial" panose="020B0604020202020204" pitchFamily="34" charset="0"/>
                <a:cs typeface="Arial" panose="020B0604020202020204" pitchFamily="34" charset="0"/>
              </a:rPr>
              <a:t>Con reporte cero de enfermedades epidémicas</a:t>
            </a:r>
          </a:p>
          <a:p>
            <a:pPr fontAlgn="auto">
              <a:spcAft>
                <a:spcPts val="0"/>
              </a:spcAft>
            </a:pPr>
            <a:endParaRPr lang="es-ES" b="1" dirty="0">
              <a:latin typeface="Arial" panose="020B0604020202020204" pitchFamily="34" charset="0"/>
              <a:cs typeface="Arial" panose="020B0604020202020204" pitchFamily="34" charset="0"/>
            </a:endParaRPr>
          </a:p>
          <a:p>
            <a:pPr fontAlgn="auto">
              <a:spcAft>
                <a:spcPts val="0"/>
              </a:spcAft>
            </a:pPr>
            <a:r>
              <a:rPr lang="es-ES" b="1" dirty="0">
                <a:latin typeface="Arial" panose="020B0604020202020204" pitchFamily="34" charset="0"/>
                <a:cs typeface="Arial" panose="020B0604020202020204" pitchFamily="34" charset="0"/>
              </a:rPr>
              <a:t>Análisis e interpretación</a:t>
            </a:r>
          </a:p>
          <a:p>
            <a:pPr lvl="1" fontAlgn="auto">
              <a:spcAft>
                <a:spcPts val="0"/>
              </a:spcAft>
            </a:pPr>
            <a:r>
              <a:rPr lang="es-ES" altLang="en-US" dirty="0">
                <a:latin typeface="Arial" panose="020B0604020202020204" pitchFamily="34" charset="0"/>
                <a:cs typeface="Arial" panose="020B0604020202020204" pitchFamily="34" charset="0"/>
              </a:rPr>
              <a:t>Proporción de enfermedades de declaración obligatoria con:</a:t>
            </a:r>
          </a:p>
          <a:p>
            <a:pPr lvl="2" fontAlgn="auto">
              <a:spcAft>
                <a:spcPts val="0"/>
              </a:spcAft>
            </a:pPr>
            <a:r>
              <a:rPr lang="es-ES" altLang="en-US" dirty="0">
                <a:latin typeface="Arial" panose="020B0604020202020204" pitchFamily="34" charset="0"/>
                <a:cs typeface="Arial" panose="020B0604020202020204" pitchFamily="34" charset="0"/>
              </a:rPr>
              <a:t>Gráficos actualizados</a:t>
            </a:r>
          </a:p>
          <a:p>
            <a:pPr lvl="2" fontAlgn="auto">
              <a:spcAft>
                <a:spcPts val="0"/>
              </a:spcAft>
            </a:pPr>
            <a:r>
              <a:rPr lang="es-ES" altLang="en-US" dirty="0">
                <a:latin typeface="Arial" panose="020B0604020202020204" pitchFamily="34" charset="0"/>
                <a:cs typeface="Arial" panose="020B0604020202020204" pitchFamily="34" charset="0"/>
              </a:rPr>
              <a:t>Cuadros semanales actualizados</a:t>
            </a:r>
          </a:p>
          <a:p>
            <a:pPr lvl="2" fontAlgn="auto">
              <a:spcAft>
                <a:spcPts val="0"/>
              </a:spcAft>
            </a:pPr>
            <a:r>
              <a:rPr lang="es-ES" altLang="en-US" dirty="0">
                <a:latin typeface="Arial" panose="020B0604020202020204" pitchFamily="34" charset="0"/>
                <a:cs typeface="Arial" panose="020B0604020202020204" pitchFamily="34" charset="0"/>
              </a:rPr>
              <a:t>Tasa de letalidad calculada</a:t>
            </a:r>
          </a:p>
          <a:p>
            <a:pPr marL="1588" lvl="1" fontAlgn="auto">
              <a:lnSpc>
                <a:spcPct val="100000"/>
              </a:lnSpc>
              <a:spcAft>
                <a:spcPts val="0"/>
              </a:spcAft>
              <a:buClr>
                <a:srgbClr val="00820C"/>
              </a:buClr>
              <a:buFont typeface="Arial" panose="020B0604020202020204" pitchFamily="34" charset="0"/>
              <a:buNone/>
              <a:defRPr/>
            </a:pPr>
            <a:endParaRPr lang="es-ES" altLang="en-US" sz="2800" dirty="0">
              <a:latin typeface="Arial" panose="020B0604020202020204" pitchFamily="34" charset="0"/>
              <a:cs typeface="Arial" panose="020B0604020202020204" pitchFamily="34" charset="0"/>
            </a:endParaRPr>
          </a:p>
          <a:p>
            <a:pPr marL="0" fontAlgn="auto">
              <a:spcAft>
                <a:spcPts val="0"/>
              </a:spcAft>
              <a:buFont typeface="Arial" panose="020B0604020202020204" pitchFamily="34" charset="0"/>
              <a:buNone/>
            </a:pPr>
            <a:endParaRPr lang="es-ES" dirty="0"/>
          </a:p>
        </p:txBody>
      </p:sp>
      <p:pic>
        <p:nvPicPr>
          <p:cNvPr id="6146" name="Picture 2" descr="man working with">
            <a:extLst>
              <a:ext uri="{FF2B5EF4-FFF2-40B4-BE49-F238E27FC236}">
                <a16:creationId xmlns:a16="http://schemas.microsoft.com/office/drawing/2014/main" id="{C374CBC2-7EFB-7631-C61D-C1ECA89D156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806"/>
          <a:stretch/>
        </p:blipFill>
        <p:spPr bwMode="auto">
          <a:xfrm>
            <a:off x="8019786" y="3799837"/>
            <a:ext cx="3198629" cy="231838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CC4C04FA-E642-E66D-4E7E-54572F326D6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19786" y="1441038"/>
            <a:ext cx="3198629" cy="240126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874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05B1FB0A-3441-DCF1-72C0-0251CEB22F6B}"/>
              </a:ext>
            </a:extLst>
          </p:cNvPr>
          <p:cNvSpPr>
            <a:spLocks noGrp="1"/>
          </p:cNvSpPr>
          <p:nvPr>
            <p:ph sz="half" idx="2"/>
          </p:nvPr>
        </p:nvSpPr>
        <p:spPr>
          <a:xfrm>
            <a:off x="838200" y="1478857"/>
            <a:ext cx="6370674" cy="4639309"/>
          </a:xfrm>
        </p:spPr>
        <p:txBody>
          <a:bodyPr/>
          <a:lstStyle/>
          <a:p>
            <a:pPr>
              <a:spcBef>
                <a:spcPts val="0"/>
              </a:spcBef>
            </a:pPr>
            <a:r>
              <a:rPr lang="es-ES" b="1" u="none" dirty="0">
                <a:latin typeface="Arial" panose="020B0604020202020204" pitchFamily="34" charset="0"/>
                <a:cs typeface="Arial" panose="020B0604020202020204" pitchFamily="34" charset="0"/>
              </a:rPr>
              <a:t>Acción y comunicación</a:t>
            </a:r>
          </a:p>
          <a:p>
            <a:pPr lvl="1">
              <a:spcBef>
                <a:spcPts val="0"/>
              </a:spcBef>
            </a:pPr>
            <a:r>
              <a:rPr lang="es-ES" u="none" dirty="0">
                <a:latin typeface="Arial" panose="020B0604020202020204" pitchFamily="34" charset="0"/>
                <a:cs typeface="Arial" panose="020B0604020202020204" pitchFamily="34" charset="0"/>
              </a:rPr>
              <a:t>Proporción de investigaciones de casos que son:</a:t>
            </a:r>
          </a:p>
          <a:p>
            <a:pPr lvl="2">
              <a:spcBef>
                <a:spcPts val="0"/>
              </a:spcBef>
            </a:pPr>
            <a:r>
              <a:rPr lang="es-ES" u="none" dirty="0">
                <a:latin typeface="Arial" panose="020B0604020202020204" pitchFamily="34" charset="0"/>
                <a:cs typeface="Arial" panose="020B0604020202020204" pitchFamily="34" charset="0"/>
              </a:rPr>
              <a:t>Realizados en 48 horas</a:t>
            </a:r>
          </a:p>
          <a:p>
            <a:pPr>
              <a:spcBef>
                <a:spcPts val="0"/>
              </a:spcBef>
            </a:pPr>
            <a:endParaRPr lang="es-ES" altLang="en-US" sz="2800" b="1" baseline="0" dirty="0">
              <a:solidFill>
                <a:schemeClr val="tx1"/>
              </a:solidFill>
              <a:latin typeface="Arial" panose="020B0604020202020204" pitchFamily="34" charset="0"/>
              <a:cs typeface="Arial" panose="020B0604020202020204" pitchFamily="34" charset="0"/>
            </a:endParaRPr>
          </a:p>
          <a:p>
            <a:pPr>
              <a:spcBef>
                <a:spcPts val="0"/>
              </a:spcBef>
            </a:pPr>
            <a:r>
              <a:rPr lang="es-ES" altLang="en-US" sz="2800" b="1" baseline="0" dirty="0">
                <a:solidFill>
                  <a:schemeClr val="tx1"/>
                </a:solidFill>
                <a:latin typeface="Arial" panose="020B0604020202020204" pitchFamily="34" charset="0"/>
                <a:cs typeface="Arial" panose="020B0604020202020204" pitchFamily="34" charset="0"/>
              </a:rPr>
              <a:t>Prácticas de información de los distritos</a:t>
            </a:r>
          </a:p>
          <a:p>
            <a:pPr lvl="1">
              <a:spcBef>
                <a:spcPts val="0"/>
              </a:spcBef>
            </a:pPr>
            <a:r>
              <a:rPr lang="es-ES" altLang="en-US" b="0" baseline="0" dirty="0">
                <a:solidFill>
                  <a:schemeClr val="tx1"/>
                </a:solidFill>
                <a:latin typeface="Arial" panose="020B0604020202020204" pitchFamily="34" charset="0"/>
                <a:cs typeface="Arial" panose="020B0604020202020204" pitchFamily="34" charset="0"/>
              </a:rPr>
              <a:t>Proporción de:</a:t>
            </a:r>
          </a:p>
          <a:p>
            <a:pPr lvl="2">
              <a:spcBef>
                <a:spcPts val="0"/>
              </a:spcBef>
            </a:pPr>
            <a:r>
              <a:rPr lang="es-ES" altLang="en-US" b="0" baseline="0" dirty="0">
                <a:solidFill>
                  <a:schemeClr val="tx1"/>
                </a:solidFill>
                <a:latin typeface="Arial" panose="020B0604020202020204" pitchFamily="34" charset="0"/>
                <a:cs typeface="Arial" panose="020B0604020202020204" pitchFamily="34" charset="0"/>
              </a:rPr>
              <a:t>Informes rutinarios presentados a tiempo</a:t>
            </a:r>
          </a:p>
          <a:p>
            <a:pPr lvl="2">
              <a:spcBef>
                <a:spcPts val="0"/>
              </a:spcBef>
            </a:pPr>
            <a:r>
              <a:rPr lang="es-ES" altLang="en-US" b="0" baseline="0" dirty="0">
                <a:solidFill>
                  <a:schemeClr val="tx1"/>
                </a:solidFill>
                <a:latin typeface="Arial" panose="020B0604020202020204" pitchFamily="34" charset="0"/>
                <a:cs typeface="Arial" panose="020B0604020202020204" pitchFamily="34" charset="0"/>
              </a:rPr>
              <a:t>Brotes notificados en 2 días</a:t>
            </a:r>
          </a:p>
          <a:p>
            <a:pPr lvl="2">
              <a:spcBef>
                <a:spcPts val="0"/>
              </a:spcBef>
            </a:pPr>
            <a:r>
              <a:rPr lang="es-ES" altLang="en-US" b="0" baseline="0" dirty="0">
                <a:solidFill>
                  <a:schemeClr val="tx1"/>
                </a:solidFill>
                <a:latin typeface="Arial" panose="020B0604020202020204" pitchFamily="34" charset="0"/>
                <a:cs typeface="Arial" panose="020B0604020202020204" pitchFamily="34" charset="0"/>
              </a:rPr>
              <a:t>Reportes con los hallazgos de los brotes</a:t>
            </a:r>
          </a:p>
          <a:p>
            <a:pPr marL="0">
              <a:buNone/>
            </a:pPr>
            <a:endParaRPr lang="es-ES" altLang="en-US" sz="2800" b="0" baseline="0" dirty="0">
              <a:solidFill>
                <a:schemeClr val="tx1"/>
              </a:solidFill>
              <a:latin typeface="Arial" panose="020B0604020202020204" pitchFamily="34" charset="0"/>
              <a:cs typeface="Arial" panose="020B0604020202020204" pitchFamily="34" charset="0"/>
            </a:endParaRPr>
          </a:p>
          <a:p>
            <a:pPr marL="0">
              <a:buNone/>
            </a:pPr>
            <a:endParaRPr lang="es-ES" dirty="0"/>
          </a:p>
        </p:txBody>
      </p:sp>
      <p:sp>
        <p:nvSpPr>
          <p:cNvPr id="2" name="Title 1"/>
          <p:cNvSpPr>
            <a:spLocks noGrp="1"/>
          </p:cNvSpPr>
          <p:nvPr>
            <p:ph type="title"/>
          </p:nvPr>
        </p:nvSpPr>
        <p:spPr/>
        <p:txBody>
          <a:bodyPr/>
          <a:lstStyle/>
          <a:p>
            <a:r>
              <a:rPr lang="es-ES" dirty="0"/>
              <a:t>Indicadores de desempeño (3/3)</a:t>
            </a:r>
          </a:p>
        </p:txBody>
      </p:sp>
      <p:pic>
        <p:nvPicPr>
          <p:cNvPr id="3" name="Picture 4" descr="medical data entry on keyboard">
            <a:extLst>
              <a:ext uri="{FF2B5EF4-FFF2-40B4-BE49-F238E27FC236}">
                <a16:creationId xmlns:a16="http://schemas.microsoft.com/office/drawing/2014/main" id="{0089B840-42BF-B6AC-E185-5E6BD9F45A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9019" y="3593043"/>
            <a:ext cx="3894781" cy="259472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1A5AE8AF-51D6-646F-C695-7A4D66A493F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8857" b="17575"/>
          <a:stretch/>
        </p:blipFill>
        <p:spPr bwMode="auto">
          <a:xfrm>
            <a:off x="7459019" y="1444055"/>
            <a:ext cx="3894781" cy="214898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DC6F334-5F6A-9099-BAB9-13D47CE6B994}"/>
              </a:ext>
            </a:extLst>
          </p:cNvPr>
          <p:cNvSpPr txBox="1"/>
          <p:nvPr/>
        </p:nvSpPr>
        <p:spPr>
          <a:xfrm>
            <a:off x="-273228" y="6495937"/>
            <a:ext cx="9819452" cy="246221"/>
          </a:xfrm>
          <a:prstGeom prst="rect">
            <a:avLst/>
          </a:prstGeom>
          <a:noFill/>
        </p:spPr>
        <p:txBody>
          <a:bodyPr wrap="square" rtlCol="0">
            <a:spAutoFit/>
          </a:bodyPr>
          <a:lstStyle/>
          <a:p>
            <a:pPr algn="r"/>
            <a:r>
              <a:rPr lang="en-US" sz="1000" dirty="0"/>
              <a:t>Referencia de la imagen inferior: </a:t>
            </a:r>
            <a:r>
              <a:rPr lang="en-US" sz="1000" dirty="0">
                <a:hlinkClick r:id="rId5"/>
              </a:rPr>
              <a:t>https://www.cdc.gov/surveillance/data-modernization/snapshot/2022-snapshot/stories/electronic-case-reporting.html</a:t>
            </a:r>
            <a:endParaRPr lang="en-US" sz="1000" dirty="0"/>
          </a:p>
        </p:txBody>
      </p:sp>
    </p:spTree>
    <p:extLst>
      <p:ext uri="{BB962C8B-B14F-4D97-AF65-F5344CB8AC3E}">
        <p14:creationId xmlns:p14="http://schemas.microsoft.com/office/powerpoint/2010/main" val="4272897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478857"/>
            <a:ext cx="6025308" cy="4639309"/>
          </a:xfrm>
        </p:spPr>
        <p:txBody>
          <a:bodyPr/>
          <a:lstStyle/>
          <a:p>
            <a:r>
              <a:rPr lang="es-GT" b="1" noProof="0" dirty="0"/>
              <a:t>Oportunidad</a:t>
            </a:r>
          </a:p>
          <a:p>
            <a:pPr lvl="1"/>
            <a:r>
              <a:rPr lang="es-GT" noProof="0" dirty="0"/>
              <a:t>Los reportes de vigilancia llegan al siguiente nivel en la fecha prevista</a:t>
            </a:r>
          </a:p>
          <a:p>
            <a:endParaRPr lang="es-GT" b="1" noProof="0" dirty="0">
              <a:solidFill>
                <a:srgbClr val="00820C"/>
              </a:solidFill>
            </a:endParaRPr>
          </a:p>
          <a:p>
            <a:r>
              <a:rPr lang="es-GT" b="1" noProof="0" dirty="0"/>
              <a:t>Completitud</a:t>
            </a:r>
          </a:p>
          <a:p>
            <a:pPr lvl="1"/>
            <a:r>
              <a:rPr lang="es-GT" noProof="0" dirty="0"/>
              <a:t>Los reportes de vigilancia de todos los centros de notificación llegan al siguiente nivel</a:t>
            </a:r>
          </a:p>
          <a:p>
            <a:pPr lvl="1"/>
            <a:r>
              <a:rPr lang="es-GT" noProof="0" dirty="0"/>
              <a:t>Todos los campos obligatorios de un reporte se llenan según lo previsto</a:t>
            </a:r>
          </a:p>
        </p:txBody>
      </p:sp>
      <p:sp>
        <p:nvSpPr>
          <p:cNvPr id="2" name="Title 1"/>
          <p:cNvSpPr>
            <a:spLocks noGrp="1"/>
          </p:cNvSpPr>
          <p:nvPr>
            <p:ph type="title"/>
          </p:nvPr>
        </p:nvSpPr>
        <p:spPr>
          <a:xfrm>
            <a:off x="838200" y="0"/>
            <a:ext cx="10515600" cy="1257300"/>
          </a:xfrm>
        </p:spPr>
        <p:txBody>
          <a:bodyPr/>
          <a:lstStyle/>
          <a:p>
            <a:r>
              <a:rPr lang="es-GT" noProof="0" dirty="0"/>
              <a:t>Oportunidad y completitud de </a:t>
            </a:r>
            <a:br>
              <a:rPr lang="es-GT" noProof="0" dirty="0"/>
            </a:br>
            <a:r>
              <a:rPr lang="es-GT" noProof="0" dirty="0"/>
              <a:t>la vigilancia</a:t>
            </a:r>
          </a:p>
        </p:txBody>
      </p:sp>
      <p:pic>
        <p:nvPicPr>
          <p:cNvPr id="5" name="Graphic 4" descr="Alarm clock with solid fill">
            <a:extLst>
              <a:ext uri="{FF2B5EF4-FFF2-40B4-BE49-F238E27FC236}">
                <a16:creationId xmlns:a16="http://schemas.microsoft.com/office/drawing/2014/main" id="{6954CD6E-AC87-1962-DA0C-F9477E036FF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13029" y="1442762"/>
            <a:ext cx="1950143" cy="1950143"/>
          </a:xfrm>
          <a:prstGeom prst="rect">
            <a:avLst/>
          </a:prstGeom>
        </p:spPr>
      </p:pic>
      <p:pic>
        <p:nvPicPr>
          <p:cNvPr id="7" name="Graphic 6" descr="Clipboard Checked with solid fill">
            <a:extLst>
              <a:ext uri="{FF2B5EF4-FFF2-40B4-BE49-F238E27FC236}">
                <a16:creationId xmlns:a16="http://schemas.microsoft.com/office/drawing/2014/main" id="{02624ADA-ED68-6387-EC05-51B50A478FA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13029" y="3798512"/>
            <a:ext cx="1950142" cy="1950142"/>
          </a:xfrm>
          <a:prstGeom prst="rect">
            <a:avLst/>
          </a:prstGeom>
        </p:spPr>
      </p:pic>
    </p:spTree>
    <p:extLst>
      <p:ext uri="{BB962C8B-B14F-4D97-AF65-F5344CB8AC3E}">
        <p14:creationId xmlns:p14="http://schemas.microsoft.com/office/powerpoint/2010/main" val="162204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latin typeface="Franklin Gothic Medium"/>
              </a:rPr>
              <a:t>Calcular la oportunidad del centro “A”</a:t>
            </a:r>
            <a:endParaRPr lang="es-ES" dirty="0"/>
          </a:p>
        </p:txBody>
      </p:sp>
      <p:sp>
        <p:nvSpPr>
          <p:cNvPr id="5" name="Content Placeholder 4">
            <a:extLst>
              <a:ext uri="{FF2B5EF4-FFF2-40B4-BE49-F238E27FC236}">
                <a16:creationId xmlns:a16="http://schemas.microsoft.com/office/drawing/2014/main" id="{E719A93A-5967-A773-E0EF-B9073609E886}"/>
              </a:ext>
            </a:extLst>
          </p:cNvPr>
          <p:cNvSpPr>
            <a:spLocks noGrp="1"/>
          </p:cNvSpPr>
          <p:nvPr>
            <p:ph sz="half" idx="4294967295"/>
          </p:nvPr>
        </p:nvSpPr>
        <p:spPr>
          <a:xfrm>
            <a:off x="2710639" y="1465922"/>
            <a:ext cx="6765925" cy="746125"/>
          </a:xfrm>
          <a:prstGeom prst="rect">
            <a:avLst/>
          </a:prstGeom>
        </p:spPr>
        <p:txBody>
          <a:bodyPr/>
          <a:lstStyle/>
          <a:p>
            <a:pPr marL="0" indent="0" algn="ctr">
              <a:lnSpc>
                <a:spcPct val="100000"/>
              </a:lnSpc>
              <a:spcBef>
                <a:spcPts val="0"/>
              </a:spcBef>
              <a:buNone/>
            </a:pPr>
            <a:r>
              <a:rPr lang="es-ES" sz="2400" b="1" dirty="0"/>
              <a:t>Centro A: Número de reportes rutinarios semanales enviados a tiempo</a:t>
            </a:r>
          </a:p>
          <a:p>
            <a:pPr marL="0" indent="0" algn="ctr">
              <a:lnSpc>
                <a:spcPct val="100000"/>
              </a:lnSpc>
              <a:spcBef>
                <a:spcPts val="0"/>
              </a:spcBef>
              <a:buNone/>
            </a:pPr>
            <a:endParaRPr lang="es-ES" b="1" dirty="0"/>
          </a:p>
          <a:p>
            <a:pPr marL="0" indent="0" algn="ctr">
              <a:lnSpc>
                <a:spcPct val="100000"/>
              </a:lnSpc>
              <a:spcBef>
                <a:spcPts val="0"/>
              </a:spcBef>
              <a:buNone/>
            </a:pPr>
            <a:endParaRPr lang="es-ES" b="1" dirty="0"/>
          </a:p>
        </p:txBody>
      </p:sp>
      <p:graphicFrame>
        <p:nvGraphicFramePr>
          <p:cNvPr id="48" name="Table 47"/>
          <p:cNvGraphicFramePr>
            <a:graphicFrameLocks noGrp="1"/>
          </p:cNvGraphicFramePr>
          <p:nvPr>
            <p:extLst>
              <p:ext uri="{D42A27DB-BD31-4B8C-83A1-F6EECF244321}">
                <p14:modId xmlns:p14="http://schemas.microsoft.com/office/powerpoint/2010/main" val="2982880211"/>
              </p:ext>
            </p:extLst>
          </p:nvPr>
        </p:nvGraphicFramePr>
        <p:xfrm>
          <a:off x="2529840" y="2296351"/>
          <a:ext cx="7792720" cy="4368841"/>
        </p:xfrm>
        <a:graphic>
          <a:graphicData uri="http://schemas.openxmlformats.org/drawingml/2006/table">
            <a:tbl>
              <a:tblPr firstRow="1" bandRow="1">
                <a:tableStyleId>{68D230F3-CF80-4859-8CE7-A43EE81993B5}</a:tableStyleId>
              </a:tblPr>
              <a:tblGrid>
                <a:gridCol w="3064228">
                  <a:extLst>
                    <a:ext uri="{9D8B030D-6E8A-4147-A177-3AD203B41FA5}">
                      <a16:colId xmlns:a16="http://schemas.microsoft.com/office/drawing/2014/main" val="2943144446"/>
                    </a:ext>
                  </a:extLst>
                </a:gridCol>
                <a:gridCol w="2127936">
                  <a:extLst>
                    <a:ext uri="{9D8B030D-6E8A-4147-A177-3AD203B41FA5}">
                      <a16:colId xmlns:a16="http://schemas.microsoft.com/office/drawing/2014/main" val="2774640175"/>
                    </a:ext>
                  </a:extLst>
                </a:gridCol>
                <a:gridCol w="2600556">
                  <a:extLst>
                    <a:ext uri="{9D8B030D-6E8A-4147-A177-3AD203B41FA5}">
                      <a16:colId xmlns:a16="http://schemas.microsoft.com/office/drawing/2014/main" val="1924738516"/>
                    </a:ext>
                  </a:extLst>
                </a:gridCol>
              </a:tblGrid>
              <a:tr h="491980">
                <a:tc>
                  <a:txBody>
                    <a:bodyPr/>
                    <a:lstStyle/>
                    <a:p>
                      <a:pPr algn="ctr"/>
                      <a:endParaRPr lang="es-GT" sz="2400" noProof="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p>
                      <a:pPr algn="ctr"/>
                      <a:r>
                        <a:rPr lang="es-GT" sz="2400" noProof="0" dirty="0">
                          <a:solidFill>
                            <a:schemeClr val="tx1"/>
                          </a:solidFill>
                        </a:rPr>
                        <a:t>Periodo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46389427"/>
                  </a:ext>
                </a:extLst>
              </a:tr>
              <a:tr h="951792">
                <a:tc>
                  <a:txBody>
                    <a:bodyPr/>
                    <a:lstStyle/>
                    <a:p>
                      <a:pPr algn="l"/>
                      <a:r>
                        <a:rPr lang="es-GT" sz="2400" b="1" noProof="0" dirty="0"/>
                        <a:t>Año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GT" sz="2400" noProof="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3654990"/>
                  </a:ext>
                </a:extLst>
              </a:tr>
              <a:tr h="787168">
                <a:tc>
                  <a:txBody>
                    <a:bodyPr/>
                    <a:lstStyle/>
                    <a:p>
                      <a:pPr algn="l"/>
                      <a:r>
                        <a:rPr lang="es-GT" sz="2400" b="1" noProof="0" dirty="0" err="1"/>
                        <a:t>Nº</a:t>
                      </a:r>
                      <a:r>
                        <a:rPr lang="es-GT" sz="2400" b="1" noProof="0" dirty="0"/>
                        <a:t> de semanas </a:t>
                      </a:r>
                      <a:r>
                        <a:rPr lang="es-GT" sz="2400" b="1" baseline="0" noProof="0" dirty="0"/>
                        <a:t>hasta la fecha</a:t>
                      </a:r>
                      <a:endParaRPr lang="es-GT" sz="2400" b="1" noProof="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8677283"/>
                  </a:ext>
                </a:extLst>
              </a:tr>
              <a:tr h="787168">
                <a:tc>
                  <a:txBody>
                    <a:bodyPr/>
                    <a:lstStyle/>
                    <a:p>
                      <a:pPr algn="l"/>
                      <a:r>
                        <a:rPr lang="es-GT" sz="2400" b="1" noProof="0" dirty="0" err="1"/>
                        <a:t>Nº</a:t>
                      </a:r>
                      <a:r>
                        <a:rPr lang="es-GT" sz="2400" b="1" noProof="0" dirty="0"/>
                        <a:t> de informes puntuales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841200"/>
                  </a:ext>
                </a:extLst>
              </a:tr>
              <a:tr h="1279149">
                <a:tc>
                  <a:txBody>
                    <a:bodyPr/>
                    <a:lstStyle/>
                    <a:p>
                      <a:pPr algn="l"/>
                      <a:r>
                        <a:rPr lang="es-GT" sz="2400" b="1" noProof="0" dirty="0"/>
                        <a:t>Porcentaje </a:t>
                      </a:r>
                    </a:p>
                    <a:p>
                      <a:pPr algn="l"/>
                      <a:r>
                        <a:rPr lang="es-GT" sz="2400" b="1" noProof="0" dirty="0"/>
                        <a:t>informes puntuales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1947417"/>
                  </a:ext>
                </a:extLst>
              </a:tr>
            </a:tbl>
          </a:graphicData>
        </a:graphic>
      </p:graphicFrame>
      <p:sp>
        <p:nvSpPr>
          <p:cNvPr id="49" name="Rectangle 31"/>
          <p:cNvSpPr>
            <a:spLocks noChangeArrowheads="1"/>
          </p:cNvSpPr>
          <p:nvPr/>
        </p:nvSpPr>
        <p:spPr bwMode="auto">
          <a:xfrm>
            <a:off x="5902960" y="3856331"/>
            <a:ext cx="11971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eaLnBrk="1" hangingPunct="1"/>
            <a:r>
              <a:rPr lang="en-US" sz="2400" dirty="0">
                <a:solidFill>
                  <a:srgbClr val="000000"/>
                </a:solidFill>
                <a:latin typeface="Arial" pitchFamily="34" charset="0"/>
              </a:rPr>
              <a:t>52</a:t>
            </a:r>
            <a:endParaRPr lang="en-US" dirty="0">
              <a:latin typeface="Arial" pitchFamily="34" charset="0"/>
            </a:endParaRPr>
          </a:p>
        </p:txBody>
      </p:sp>
      <p:sp>
        <p:nvSpPr>
          <p:cNvPr id="50" name="Rectangle 31"/>
          <p:cNvSpPr>
            <a:spLocks noChangeArrowheads="1"/>
          </p:cNvSpPr>
          <p:nvPr/>
        </p:nvSpPr>
        <p:spPr bwMode="auto">
          <a:xfrm>
            <a:off x="5445760" y="4739151"/>
            <a:ext cx="205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eaLnBrk="1" hangingPunct="1"/>
            <a:r>
              <a:rPr lang="en-US" sz="2400" dirty="0">
                <a:solidFill>
                  <a:srgbClr val="000000"/>
                </a:solidFill>
                <a:latin typeface="Arial" pitchFamily="34" charset="0"/>
              </a:rPr>
              <a:t>38</a:t>
            </a:r>
            <a:endParaRPr lang="en-US" dirty="0">
              <a:latin typeface="Arial" pitchFamily="34" charset="0"/>
            </a:endParaRPr>
          </a:p>
        </p:txBody>
      </p:sp>
      <p:sp>
        <p:nvSpPr>
          <p:cNvPr id="51" name="Rectangle 31"/>
          <p:cNvSpPr>
            <a:spLocks noChangeArrowheads="1"/>
          </p:cNvSpPr>
          <p:nvPr/>
        </p:nvSpPr>
        <p:spPr bwMode="auto">
          <a:xfrm>
            <a:off x="5445760" y="5511136"/>
            <a:ext cx="205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eaLnBrk="1" hangingPunct="1"/>
            <a:r>
              <a:rPr lang="en-US" sz="2400" dirty="0">
                <a:solidFill>
                  <a:srgbClr val="000000"/>
                </a:solidFill>
                <a:latin typeface="Arial" pitchFamily="34" charset="0"/>
              </a:rPr>
              <a:t>38 / 52 =</a:t>
            </a:r>
            <a:endParaRPr lang="en-US" dirty="0">
              <a:latin typeface="Arial" pitchFamily="34" charset="0"/>
            </a:endParaRPr>
          </a:p>
        </p:txBody>
      </p:sp>
      <p:sp>
        <p:nvSpPr>
          <p:cNvPr id="52" name="Rectangle 31"/>
          <p:cNvSpPr>
            <a:spLocks noChangeArrowheads="1"/>
          </p:cNvSpPr>
          <p:nvPr/>
        </p:nvSpPr>
        <p:spPr bwMode="auto">
          <a:xfrm>
            <a:off x="5445760" y="5892136"/>
            <a:ext cx="205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eaLnBrk="1" hangingPunct="1"/>
            <a:r>
              <a:rPr lang="en-US" sz="2400" dirty="0">
                <a:solidFill>
                  <a:srgbClr val="000000"/>
                </a:solidFill>
                <a:latin typeface="Arial" pitchFamily="34" charset="0"/>
              </a:rPr>
              <a:t>73%</a:t>
            </a:r>
            <a:endParaRPr lang="en-US" dirty="0">
              <a:latin typeface="Arial" pitchFamily="34" charset="0"/>
            </a:endParaRPr>
          </a:p>
        </p:txBody>
      </p:sp>
      <p:sp>
        <p:nvSpPr>
          <p:cNvPr id="53" name="Rectangle 31"/>
          <p:cNvSpPr>
            <a:spLocks noChangeArrowheads="1"/>
          </p:cNvSpPr>
          <p:nvPr/>
        </p:nvSpPr>
        <p:spPr bwMode="auto">
          <a:xfrm>
            <a:off x="7645400" y="2850671"/>
            <a:ext cx="27584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eaLnBrk="1" hangingPunct="1"/>
            <a:r>
              <a:rPr lang="es-GT" sz="2400" noProof="0" dirty="0">
                <a:solidFill>
                  <a:srgbClr val="000000"/>
                </a:solidFill>
                <a:latin typeface="Arial" pitchFamily="34" charset="0"/>
              </a:rPr>
              <a:t>2023</a:t>
            </a:r>
          </a:p>
          <a:p>
            <a:pPr algn="ctr" eaLnBrk="1" hangingPunct="1"/>
            <a:r>
              <a:rPr lang="es-GT" sz="2400" noProof="0" dirty="0">
                <a:solidFill>
                  <a:srgbClr val="000000"/>
                </a:solidFill>
                <a:latin typeface="Arial" pitchFamily="34" charset="0"/>
              </a:rPr>
              <a:t>Trimestres 1 y 2</a:t>
            </a:r>
            <a:endParaRPr lang="es-GT" noProof="0" dirty="0">
              <a:latin typeface="Arial" pitchFamily="34" charset="0"/>
            </a:endParaRPr>
          </a:p>
        </p:txBody>
      </p:sp>
      <p:sp>
        <p:nvSpPr>
          <p:cNvPr id="54" name="Rectangle 31"/>
          <p:cNvSpPr>
            <a:spLocks noChangeArrowheads="1"/>
          </p:cNvSpPr>
          <p:nvPr/>
        </p:nvSpPr>
        <p:spPr bwMode="auto">
          <a:xfrm>
            <a:off x="5445760" y="2944453"/>
            <a:ext cx="205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eaLnBrk="1" hangingPunct="1"/>
            <a:r>
              <a:rPr lang="en-US" sz="2400" dirty="0">
                <a:solidFill>
                  <a:srgbClr val="000000"/>
                </a:solidFill>
                <a:latin typeface="Arial" pitchFamily="34" charset="0"/>
              </a:rPr>
              <a:t>2022</a:t>
            </a:r>
            <a:endParaRPr lang="en-US" dirty="0">
              <a:latin typeface="Arial" pitchFamily="34" charset="0"/>
            </a:endParaRPr>
          </a:p>
        </p:txBody>
      </p:sp>
      <p:sp>
        <p:nvSpPr>
          <p:cNvPr id="55" name="Rectangle 31"/>
          <p:cNvSpPr>
            <a:spLocks noChangeArrowheads="1"/>
          </p:cNvSpPr>
          <p:nvPr/>
        </p:nvSpPr>
        <p:spPr bwMode="auto">
          <a:xfrm>
            <a:off x="8112760" y="3955258"/>
            <a:ext cx="20116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eaLnBrk="1" hangingPunct="1"/>
            <a:r>
              <a:rPr lang="en-US" sz="2400" dirty="0">
                <a:solidFill>
                  <a:srgbClr val="000000"/>
                </a:solidFill>
                <a:latin typeface="Arial" pitchFamily="34" charset="0"/>
              </a:rPr>
              <a:t>26</a:t>
            </a:r>
            <a:endParaRPr lang="en-US" dirty="0">
              <a:latin typeface="Arial" pitchFamily="34" charset="0"/>
            </a:endParaRPr>
          </a:p>
        </p:txBody>
      </p:sp>
      <p:sp>
        <p:nvSpPr>
          <p:cNvPr id="56" name="Rectangle 31"/>
          <p:cNvSpPr>
            <a:spLocks noChangeArrowheads="1"/>
          </p:cNvSpPr>
          <p:nvPr/>
        </p:nvSpPr>
        <p:spPr bwMode="auto">
          <a:xfrm>
            <a:off x="8112760" y="4706923"/>
            <a:ext cx="20116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eaLnBrk="1" hangingPunct="1"/>
            <a:r>
              <a:rPr lang="en-US" sz="2400" dirty="0">
                <a:solidFill>
                  <a:srgbClr val="000000"/>
                </a:solidFill>
                <a:latin typeface="Arial" pitchFamily="34" charset="0"/>
              </a:rPr>
              <a:t>22</a:t>
            </a:r>
            <a:endParaRPr lang="en-US" dirty="0">
              <a:latin typeface="Arial" pitchFamily="34" charset="0"/>
            </a:endParaRPr>
          </a:p>
        </p:txBody>
      </p:sp>
      <p:sp>
        <p:nvSpPr>
          <p:cNvPr id="57" name="Rectangle 31"/>
          <p:cNvSpPr>
            <a:spLocks noChangeArrowheads="1"/>
          </p:cNvSpPr>
          <p:nvPr/>
        </p:nvSpPr>
        <p:spPr bwMode="auto">
          <a:xfrm>
            <a:off x="7889240" y="5520653"/>
            <a:ext cx="205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eaLnBrk="1" hangingPunct="1"/>
            <a:r>
              <a:rPr lang="en-US" sz="2400" dirty="0">
                <a:solidFill>
                  <a:srgbClr val="000000"/>
                </a:solidFill>
                <a:latin typeface="Arial" pitchFamily="34" charset="0"/>
              </a:rPr>
              <a:t>22 / 26 =</a:t>
            </a:r>
            <a:endParaRPr lang="en-US" dirty="0">
              <a:latin typeface="Arial" pitchFamily="34" charset="0"/>
            </a:endParaRPr>
          </a:p>
        </p:txBody>
      </p:sp>
      <p:sp>
        <p:nvSpPr>
          <p:cNvPr id="58" name="Rectangle 31"/>
          <p:cNvSpPr>
            <a:spLocks noChangeArrowheads="1"/>
          </p:cNvSpPr>
          <p:nvPr/>
        </p:nvSpPr>
        <p:spPr bwMode="auto">
          <a:xfrm>
            <a:off x="7990840" y="6000658"/>
            <a:ext cx="205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eaLnBrk="1" hangingPunct="1"/>
            <a:r>
              <a:rPr lang="en-US" sz="2400" dirty="0">
                <a:solidFill>
                  <a:srgbClr val="000000"/>
                </a:solidFill>
                <a:latin typeface="Arial" pitchFamily="34" charset="0"/>
              </a:rPr>
              <a:t>85%</a:t>
            </a:r>
            <a:endParaRPr lang="en-US" dirty="0">
              <a:latin typeface="Arial" pitchFamily="34" charset="0"/>
            </a:endParaRPr>
          </a:p>
        </p:txBody>
      </p:sp>
    </p:spTree>
    <p:extLst>
      <p:ext uri="{BB962C8B-B14F-4D97-AF65-F5344CB8AC3E}">
        <p14:creationId xmlns:p14="http://schemas.microsoft.com/office/powerpoint/2010/main" val="282640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5" grpId="0"/>
      <p:bldP spid="56" grpId="0"/>
      <p:bldP spid="57"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478857"/>
            <a:ext cx="5967412" cy="4639309"/>
          </a:xfrm>
        </p:spPr>
        <p:txBody>
          <a:bodyPr/>
          <a:lstStyle/>
          <a:p>
            <a:r>
              <a:rPr lang="es-ES" dirty="0"/>
              <a:t>Complete la tabla de oportunidad y completitud</a:t>
            </a:r>
          </a:p>
          <a:p>
            <a:r>
              <a:rPr lang="es-ES" dirty="0"/>
              <a:t>Evalúe la notificación cero de enfermedades de </a:t>
            </a:r>
            <a:br>
              <a:rPr lang="es-ES" dirty="0"/>
            </a:br>
            <a:r>
              <a:rPr lang="es-ES" dirty="0"/>
              <a:t>declaración obligatoria</a:t>
            </a:r>
          </a:p>
          <a:p>
            <a:r>
              <a:rPr lang="es-ES" dirty="0"/>
              <a:t>Coteje el reporte semanal con los formularios de reporte de casos</a:t>
            </a:r>
          </a:p>
          <a:p>
            <a:r>
              <a:rPr lang="es-ES" dirty="0"/>
              <a:t>Tome medidas en caso necesario</a:t>
            </a:r>
          </a:p>
          <a:p>
            <a:r>
              <a:rPr lang="es-ES" b="1" dirty="0">
                <a:solidFill>
                  <a:srgbClr val="00820C"/>
                </a:solidFill>
              </a:rPr>
              <a:t>¡Manténgalo simple y hágalo rutinario!</a:t>
            </a:r>
          </a:p>
        </p:txBody>
      </p:sp>
      <p:sp>
        <p:nvSpPr>
          <p:cNvPr id="2" name="Title 1"/>
          <p:cNvSpPr>
            <a:spLocks noGrp="1"/>
          </p:cNvSpPr>
          <p:nvPr>
            <p:ph type="title"/>
          </p:nvPr>
        </p:nvSpPr>
        <p:spPr/>
        <p:txBody>
          <a:bodyPr/>
          <a:lstStyle/>
          <a:p>
            <a:r>
              <a:rPr lang="es-ES" dirty="0"/>
              <a:t>Actividades semanales de seguimiento</a:t>
            </a:r>
          </a:p>
        </p:txBody>
      </p:sp>
      <p:sp>
        <p:nvSpPr>
          <p:cNvPr id="7" name="TextBox 6">
            <a:extLst>
              <a:ext uri="{FF2B5EF4-FFF2-40B4-BE49-F238E27FC236}">
                <a16:creationId xmlns:a16="http://schemas.microsoft.com/office/drawing/2014/main" id="{021C247F-5384-1D5A-B7B5-3FB1CC452432}"/>
              </a:ext>
            </a:extLst>
          </p:cNvPr>
          <p:cNvSpPr txBox="1"/>
          <p:nvPr/>
        </p:nvSpPr>
        <p:spPr>
          <a:xfrm>
            <a:off x="7142065" y="1874542"/>
            <a:ext cx="4211733" cy="1938992"/>
          </a:xfrm>
          <a:prstGeom prst="rect">
            <a:avLst/>
          </a:prstGeom>
          <a:noFill/>
          <a:ln>
            <a:noFill/>
          </a:ln>
        </p:spPr>
        <p:txBody>
          <a:bodyPr wrap="square" rtlCol="0">
            <a:spAutoFit/>
          </a:bodyPr>
          <a:lstStyle/>
          <a:p>
            <a:r>
              <a:rPr lang="es-ES" sz="2400" b="1" dirty="0">
                <a:solidFill>
                  <a:prstClr val="black"/>
                </a:solidFill>
                <a:latin typeface="Arial" panose="020B0604020202020204" pitchFamily="34" charset="0"/>
                <a:cs typeface="Arial" panose="020B0604020202020204" pitchFamily="34" charset="0"/>
              </a:rPr>
              <a:t>Indicador de oportunidad </a:t>
            </a:r>
            <a:r>
              <a:rPr lang="es-ES" sz="2400" dirty="0">
                <a:solidFill>
                  <a:prstClr val="black"/>
                </a:solidFill>
                <a:latin typeface="Arial" panose="020B0604020202020204" pitchFamily="34" charset="0"/>
                <a:cs typeface="Arial" panose="020B0604020202020204" pitchFamily="34" charset="0"/>
              </a:rPr>
              <a:t>= proporción de centros sanitarios que envían a tiempo el informe semanal </a:t>
            </a:r>
            <a:br>
              <a:rPr lang="es-ES" sz="2400" dirty="0">
                <a:solidFill>
                  <a:prstClr val="black"/>
                </a:solidFill>
                <a:latin typeface="Arial" panose="020B0604020202020204" pitchFamily="34" charset="0"/>
                <a:cs typeface="Arial" panose="020B0604020202020204" pitchFamily="34" charset="0"/>
              </a:rPr>
            </a:br>
            <a:r>
              <a:rPr lang="es-ES" sz="2400" dirty="0">
                <a:solidFill>
                  <a:prstClr val="black"/>
                </a:solidFill>
                <a:latin typeface="Arial" panose="020B0604020202020204" pitchFamily="34" charset="0"/>
                <a:cs typeface="Arial" panose="020B0604020202020204" pitchFamily="34" charset="0"/>
              </a:rPr>
              <a:t>al Distrito</a:t>
            </a:r>
            <a:endParaRPr lang="es-ES" sz="2400" dirty="0">
              <a:solidFill>
                <a:prstClr val="black"/>
              </a:solidFill>
              <a:latin typeface="Arial" panose="020B0604020202020204" pitchFamily="34" charset="0"/>
            </a:endParaRPr>
          </a:p>
        </p:txBody>
      </p:sp>
      <p:sp>
        <p:nvSpPr>
          <p:cNvPr id="8" name="Rectangle: Rounded Corners 7">
            <a:extLst>
              <a:ext uri="{FF2B5EF4-FFF2-40B4-BE49-F238E27FC236}">
                <a16:creationId xmlns:a16="http://schemas.microsoft.com/office/drawing/2014/main" id="{CB751B55-53F4-A0A3-AAAE-B5CA8BB02394}"/>
              </a:ext>
            </a:extLst>
          </p:cNvPr>
          <p:cNvSpPr/>
          <p:nvPr/>
        </p:nvSpPr>
        <p:spPr>
          <a:xfrm>
            <a:off x="6958012" y="1684301"/>
            <a:ext cx="4395787" cy="2171360"/>
          </a:xfrm>
          <a:prstGeom prst="roundRect">
            <a:avLst/>
          </a:prstGeom>
          <a:noFill/>
          <a:ln w="762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0FF16AF8-2A11-7BC8-A9EB-72C73163293E}"/>
              </a:ext>
            </a:extLst>
          </p:cNvPr>
          <p:cNvSpPr/>
          <p:nvPr/>
        </p:nvSpPr>
        <p:spPr>
          <a:xfrm>
            <a:off x="6958013" y="4017270"/>
            <a:ext cx="4243386" cy="2100896"/>
          </a:xfrm>
          <a:prstGeom prst="roundRect">
            <a:avLst/>
          </a:prstGeom>
          <a:noFill/>
          <a:ln w="762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CC72187A-3E07-3347-0A54-4CB56C370DDF}"/>
              </a:ext>
            </a:extLst>
          </p:cNvPr>
          <p:cNvSpPr txBox="1"/>
          <p:nvPr/>
        </p:nvSpPr>
        <p:spPr>
          <a:xfrm>
            <a:off x="7132602" y="3811593"/>
            <a:ext cx="4068797" cy="2308324"/>
          </a:xfrm>
          <a:prstGeom prst="rect">
            <a:avLst/>
          </a:prstGeom>
          <a:noFill/>
        </p:spPr>
        <p:txBody>
          <a:bodyPr wrap="square">
            <a:spAutoFit/>
          </a:bodyPr>
          <a:lstStyle/>
          <a:p>
            <a:pPr marL="342900" indent="-342900">
              <a:buFont typeface="Arial" panose="020B0604020202020204" pitchFamily="34" charset="0"/>
              <a:buChar char="•"/>
            </a:pPr>
            <a:endParaRPr lang="es-ES" sz="2400" dirty="0">
              <a:solidFill>
                <a:prstClr val="black"/>
              </a:solidFill>
              <a:latin typeface="Arial" panose="020B0604020202020204" pitchFamily="34" charset="0"/>
              <a:cs typeface="Arial" panose="020B0604020202020204" pitchFamily="34" charset="0"/>
            </a:endParaRPr>
          </a:p>
          <a:p>
            <a:r>
              <a:rPr lang="es-ES" sz="2400" b="1" dirty="0">
                <a:solidFill>
                  <a:prstClr val="black"/>
                </a:solidFill>
                <a:latin typeface="Arial" panose="020B0604020202020204" pitchFamily="34" charset="0"/>
                <a:cs typeface="Arial" panose="020B0604020202020204" pitchFamily="34" charset="0"/>
              </a:rPr>
              <a:t>Indicador de completitud </a:t>
            </a:r>
            <a:r>
              <a:rPr lang="es-ES" sz="2400" dirty="0">
                <a:solidFill>
                  <a:prstClr val="black"/>
                </a:solidFill>
                <a:latin typeface="Arial" panose="020B0604020202020204" pitchFamily="34" charset="0"/>
                <a:cs typeface="Arial" panose="020B0604020202020204" pitchFamily="34" charset="0"/>
              </a:rPr>
              <a:t>= proporción de centros sanitarios que envían el informe al distrito, aunque sea con retraso</a:t>
            </a:r>
          </a:p>
        </p:txBody>
      </p:sp>
    </p:spTree>
    <p:extLst>
      <p:ext uri="{BB962C8B-B14F-4D97-AF65-F5344CB8AC3E}">
        <p14:creationId xmlns:p14="http://schemas.microsoft.com/office/powerpoint/2010/main" val="3674043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Oportunidad de los reportes</a:t>
            </a:r>
          </a:p>
        </p:txBody>
      </p:sp>
      <p:graphicFrame>
        <p:nvGraphicFramePr>
          <p:cNvPr id="4" name="Table 3"/>
          <p:cNvGraphicFramePr>
            <a:graphicFrameLocks noGrp="1"/>
          </p:cNvGraphicFramePr>
          <p:nvPr>
            <p:extLst>
              <p:ext uri="{D42A27DB-BD31-4B8C-83A1-F6EECF244321}">
                <p14:modId xmlns:p14="http://schemas.microsoft.com/office/powerpoint/2010/main" val="431084798"/>
              </p:ext>
            </p:extLst>
          </p:nvPr>
        </p:nvGraphicFramePr>
        <p:xfrm>
          <a:off x="1981200" y="2245820"/>
          <a:ext cx="8229600" cy="4017820"/>
        </p:xfrm>
        <a:graphic>
          <a:graphicData uri="http://schemas.openxmlformats.org/drawingml/2006/table">
            <a:tbl>
              <a:tblPr bandRow="1">
                <a:tableStyleId>{68D230F3-CF80-4859-8CE7-A43EE81993B5}</a:tableStyleId>
              </a:tblPr>
              <a:tblGrid>
                <a:gridCol w="1474381">
                  <a:extLst>
                    <a:ext uri="{9D8B030D-6E8A-4147-A177-3AD203B41FA5}">
                      <a16:colId xmlns:a16="http://schemas.microsoft.com/office/drawing/2014/main" val="20000"/>
                    </a:ext>
                  </a:extLst>
                </a:gridCol>
                <a:gridCol w="583019">
                  <a:extLst>
                    <a:ext uri="{9D8B030D-6E8A-4147-A177-3AD203B41FA5}">
                      <a16:colId xmlns:a16="http://schemas.microsoft.com/office/drawing/2014/main" val="20001"/>
                    </a:ext>
                  </a:extLst>
                </a:gridCol>
                <a:gridCol w="1028700">
                  <a:extLst>
                    <a:ext uri="{9D8B030D-6E8A-4147-A177-3AD203B41FA5}">
                      <a16:colId xmlns:a16="http://schemas.microsoft.com/office/drawing/2014/main" val="20002"/>
                    </a:ext>
                  </a:extLst>
                </a:gridCol>
                <a:gridCol w="1028700">
                  <a:extLst>
                    <a:ext uri="{9D8B030D-6E8A-4147-A177-3AD203B41FA5}">
                      <a16:colId xmlns:a16="http://schemas.microsoft.com/office/drawing/2014/main" val="20003"/>
                    </a:ext>
                  </a:extLst>
                </a:gridCol>
                <a:gridCol w="1028700">
                  <a:extLst>
                    <a:ext uri="{9D8B030D-6E8A-4147-A177-3AD203B41FA5}">
                      <a16:colId xmlns:a16="http://schemas.microsoft.com/office/drawing/2014/main" val="20004"/>
                    </a:ext>
                  </a:extLst>
                </a:gridCol>
                <a:gridCol w="1028700">
                  <a:extLst>
                    <a:ext uri="{9D8B030D-6E8A-4147-A177-3AD203B41FA5}">
                      <a16:colId xmlns:a16="http://schemas.microsoft.com/office/drawing/2014/main" val="20005"/>
                    </a:ext>
                  </a:extLst>
                </a:gridCol>
                <a:gridCol w="1028700">
                  <a:extLst>
                    <a:ext uri="{9D8B030D-6E8A-4147-A177-3AD203B41FA5}">
                      <a16:colId xmlns:a16="http://schemas.microsoft.com/office/drawing/2014/main" val="20006"/>
                    </a:ext>
                  </a:extLst>
                </a:gridCol>
                <a:gridCol w="1028700">
                  <a:extLst>
                    <a:ext uri="{9D8B030D-6E8A-4147-A177-3AD203B41FA5}">
                      <a16:colId xmlns:a16="http://schemas.microsoft.com/office/drawing/2014/main" val="20007"/>
                    </a:ext>
                  </a:extLst>
                </a:gridCol>
              </a:tblGrid>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 </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7">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Semana de notificación</a:t>
                      </a:r>
                      <a:endParaRPr lang="es-GT" sz="20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i="0" u="none" strike="noStrike" noProof="0" dirty="0">
                          <a:solidFill>
                            <a:srgbClr val="000000"/>
                          </a:solidFill>
                          <a:effectLst/>
                          <a:latin typeface="+mn-lt"/>
                          <a:cs typeface="Arial" panose="020B0604020202020204" pitchFamily="34" charset="0"/>
                        </a:rPr>
                        <a:t>Centro</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i="0" u="none" strike="noStrike" noProof="0" dirty="0">
                          <a:solidFill>
                            <a:srgbClr val="000000"/>
                          </a:solidFill>
                          <a:effectLst/>
                          <a:latin typeface="+mn-lt"/>
                          <a:cs typeface="Arial" panose="020B0604020202020204" pitchFamily="34" charset="0"/>
                        </a:rPr>
                        <a:t>1</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i="0" u="none" strike="noStrike" noProof="0" dirty="0">
                          <a:solidFill>
                            <a:srgbClr val="000000"/>
                          </a:solidFill>
                          <a:effectLst/>
                          <a:latin typeface="+mn-lt"/>
                          <a:cs typeface="Arial" panose="020B0604020202020204" pitchFamily="34" charset="0"/>
                        </a:rPr>
                        <a:t>2</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i="0" u="none" strike="noStrike" noProof="0" dirty="0">
                          <a:solidFill>
                            <a:srgbClr val="000000"/>
                          </a:solidFill>
                          <a:effectLst/>
                          <a:latin typeface="+mn-lt"/>
                          <a:cs typeface="Arial" panose="020B0604020202020204" pitchFamily="34" charset="0"/>
                        </a:rPr>
                        <a:t>3</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i="0" u="none" strike="noStrike" noProof="0" dirty="0">
                          <a:solidFill>
                            <a:srgbClr val="000000"/>
                          </a:solidFill>
                          <a:effectLst/>
                          <a:latin typeface="+mn-lt"/>
                          <a:cs typeface="Arial" panose="020B0604020202020204" pitchFamily="34" charset="0"/>
                        </a:rPr>
                        <a:t>4</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i="0" u="none" strike="noStrike" noProof="0" dirty="0">
                          <a:solidFill>
                            <a:srgbClr val="000000"/>
                          </a:solidFill>
                          <a:effectLst/>
                          <a:latin typeface="+mn-lt"/>
                          <a:cs typeface="Arial" panose="020B0604020202020204" pitchFamily="34" charset="0"/>
                        </a:rPr>
                        <a:t>5</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i="0" u="none" strike="noStrike" noProof="0" dirty="0">
                          <a:solidFill>
                            <a:srgbClr val="000000"/>
                          </a:solidFill>
                          <a:effectLst/>
                          <a:latin typeface="+mn-lt"/>
                          <a:cs typeface="Arial" panose="020B0604020202020204" pitchFamily="34" charset="0"/>
                        </a:rPr>
                        <a:t>6</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n-US" sz="2000" b="1" i="0" u="none" strike="noStrike" dirty="0">
                          <a:solidFill>
                            <a:srgbClr val="000000"/>
                          </a:solidFill>
                          <a:effectLst/>
                          <a:latin typeface="+mn-lt"/>
                          <a:cs typeface="Arial" panose="020B0604020202020204" pitchFamily="34" charset="0"/>
                        </a:rPr>
                        <a:t>7</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2"/>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A</a:t>
                      </a:r>
                      <a:endParaRPr lang="es-GT" sz="20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n-US" sz="2000" b="0" u="none" strike="noStrike" dirty="0">
                          <a:solidFill>
                            <a:srgbClr val="000000"/>
                          </a:solidFill>
                          <a:effectLst/>
                          <a:latin typeface="+mn-lt"/>
                        </a:rPr>
                        <a:t>T</a:t>
                      </a:r>
                      <a:endParaRPr lang="en-US" sz="2000" b="0" i="0" u="none" strike="noStrike"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B</a:t>
                      </a:r>
                      <a:endParaRPr lang="es-GT" sz="20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cs typeface="Arial" panose="020B0604020202020204" pitchFamily="34" charset="0"/>
                        </a:rPr>
                        <a:t>NR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n-US" sz="2000" b="0" u="none" strike="noStrike" dirty="0">
                          <a:solidFill>
                            <a:srgbClr val="000000"/>
                          </a:solidFill>
                          <a:effectLst/>
                          <a:latin typeface="+mn-lt"/>
                        </a:rPr>
                        <a:t>NR</a:t>
                      </a:r>
                      <a:endParaRPr lang="en-US" sz="2000" b="0" i="0" u="none" strike="noStrike"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a:t>
                      </a:r>
                      <a:endParaRPr lang="es-GT" sz="20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n-US" sz="2000" b="0" u="none" strike="noStrike" dirty="0">
                          <a:solidFill>
                            <a:srgbClr val="000000"/>
                          </a:solidFill>
                          <a:effectLst/>
                          <a:latin typeface="+mn-lt"/>
                        </a:rPr>
                        <a:t>T</a:t>
                      </a:r>
                      <a:endParaRPr lang="en-US" sz="2000" b="0" i="0" u="none" strike="noStrike"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D</a:t>
                      </a:r>
                      <a:endParaRPr lang="es-GT" sz="20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n-US" sz="2000" b="0" u="none" strike="noStrike" dirty="0">
                          <a:solidFill>
                            <a:srgbClr val="000000"/>
                          </a:solidFill>
                          <a:effectLst/>
                          <a:latin typeface="+mn-lt"/>
                        </a:rPr>
                        <a:t>T</a:t>
                      </a:r>
                      <a:endParaRPr lang="en-US" sz="2000" b="0" i="0" u="none" strike="noStrike"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E</a:t>
                      </a:r>
                      <a:endParaRPr lang="es-GT" sz="20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n-US" sz="2000" b="0" u="none" strike="noStrike" dirty="0">
                          <a:solidFill>
                            <a:srgbClr val="000000"/>
                          </a:solidFill>
                          <a:effectLst/>
                          <a:latin typeface="+mn-lt"/>
                        </a:rPr>
                        <a:t>T</a:t>
                      </a:r>
                      <a:endParaRPr lang="en-US" sz="2000" b="0" i="0" u="none" strike="noStrike"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F</a:t>
                      </a:r>
                      <a:endParaRPr lang="es-GT" sz="20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cs typeface="Arial" panose="020B0604020202020204" pitchFamily="34" charset="0"/>
                        </a:rPr>
                        <a:t>NR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cs typeface="Arial" panose="020B0604020202020204" pitchFamily="34" charset="0"/>
                        </a:rPr>
                        <a:t>NR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NR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n-US" sz="2000" b="0" u="none" strike="noStrike" dirty="0">
                          <a:solidFill>
                            <a:srgbClr val="000000"/>
                          </a:solidFill>
                          <a:effectLst/>
                          <a:latin typeface="+mn-lt"/>
                        </a:rPr>
                        <a:t>T</a:t>
                      </a:r>
                      <a:endParaRPr lang="en-US" sz="2000" b="0" i="0" u="none" strike="noStrike"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G</a:t>
                      </a:r>
                      <a:endParaRPr lang="es-GT" sz="20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R</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n-US" sz="2000" b="0" u="none" strike="noStrike" dirty="0">
                          <a:solidFill>
                            <a:srgbClr val="000000"/>
                          </a:solidFill>
                          <a:effectLst/>
                          <a:latin typeface="+mn-lt"/>
                        </a:rPr>
                        <a:t>R</a:t>
                      </a:r>
                      <a:endParaRPr lang="en-US" sz="2000" b="0" i="0" u="none" strike="noStrike"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401782">
                <a:tc gridSpan="8">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T = A tiempo, R = Retraso, NR = Falta o no hay reporte</a:t>
                      </a:r>
                      <a:endParaRPr lang="es-GT" sz="2000" b="0"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0"/>
                  </a:ext>
                </a:extLst>
              </a:tr>
            </a:tbl>
          </a:graphicData>
        </a:graphic>
      </p:graphicFrame>
      <p:sp>
        <p:nvSpPr>
          <p:cNvPr id="5" name="TextBox 4">
            <a:extLst>
              <a:ext uri="{FF2B5EF4-FFF2-40B4-BE49-F238E27FC236}">
                <a16:creationId xmlns:a16="http://schemas.microsoft.com/office/drawing/2014/main" id="{37196122-00E5-B9B3-D761-73240881363C}"/>
              </a:ext>
            </a:extLst>
          </p:cNvPr>
          <p:cNvSpPr txBox="1"/>
          <p:nvPr/>
        </p:nvSpPr>
        <p:spPr>
          <a:xfrm>
            <a:off x="3020616" y="1402972"/>
            <a:ext cx="6623114" cy="830997"/>
          </a:xfrm>
          <a:prstGeom prst="rect">
            <a:avLst/>
          </a:prstGeom>
          <a:noFill/>
        </p:spPr>
        <p:txBody>
          <a:bodyPr wrap="square">
            <a:spAutoFit/>
          </a:bodyPr>
          <a:lstStyle/>
          <a:p>
            <a:pPr algn="ctr" fontAlgn="b"/>
            <a:r>
              <a:rPr lang="es-ES" sz="2400" b="1" i="0" u="none" strike="noStrike" dirty="0">
                <a:effectLst/>
                <a:latin typeface="Arial" panose="020B0604020202020204" pitchFamily="34" charset="0"/>
                <a:cs typeface="Arial" panose="020B0604020202020204" pitchFamily="34" charset="0"/>
              </a:rPr>
              <a:t>Oportunidad de los reportes de vigilancia recibidos por centro, semanas 1-7</a:t>
            </a:r>
          </a:p>
        </p:txBody>
      </p:sp>
    </p:spTree>
    <p:extLst>
      <p:ext uri="{BB962C8B-B14F-4D97-AF65-F5344CB8AC3E}">
        <p14:creationId xmlns:p14="http://schemas.microsoft.com/office/powerpoint/2010/main" val="30461169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Oportunidad y notificación cero</a:t>
            </a:r>
          </a:p>
        </p:txBody>
      </p:sp>
      <p:graphicFrame>
        <p:nvGraphicFramePr>
          <p:cNvPr id="4" name="Table 3"/>
          <p:cNvGraphicFramePr>
            <a:graphicFrameLocks noGrp="1"/>
          </p:cNvGraphicFramePr>
          <p:nvPr>
            <p:extLst>
              <p:ext uri="{D42A27DB-BD31-4B8C-83A1-F6EECF244321}">
                <p14:modId xmlns:p14="http://schemas.microsoft.com/office/powerpoint/2010/main" val="410112649"/>
              </p:ext>
            </p:extLst>
          </p:nvPr>
        </p:nvGraphicFramePr>
        <p:xfrm>
          <a:off x="95693" y="2001797"/>
          <a:ext cx="12004157" cy="4102821"/>
        </p:xfrm>
        <a:graphic>
          <a:graphicData uri="http://schemas.openxmlformats.org/drawingml/2006/table">
            <a:tbl>
              <a:tblPr firstRow="1" bandRow="1">
                <a:tableStyleId>{68D230F3-CF80-4859-8CE7-A43EE81993B5}</a:tableStyleId>
              </a:tblPr>
              <a:tblGrid>
                <a:gridCol w="1292432">
                  <a:extLst>
                    <a:ext uri="{9D8B030D-6E8A-4147-A177-3AD203B41FA5}">
                      <a16:colId xmlns:a16="http://schemas.microsoft.com/office/drawing/2014/main" val="20000"/>
                    </a:ext>
                  </a:extLst>
                </a:gridCol>
                <a:gridCol w="1375395">
                  <a:extLst>
                    <a:ext uri="{9D8B030D-6E8A-4147-A177-3AD203B41FA5}">
                      <a16:colId xmlns:a16="http://schemas.microsoft.com/office/drawing/2014/main" val="20001"/>
                    </a:ext>
                  </a:extLst>
                </a:gridCol>
                <a:gridCol w="1137920">
                  <a:extLst>
                    <a:ext uri="{9D8B030D-6E8A-4147-A177-3AD203B41FA5}">
                      <a16:colId xmlns:a16="http://schemas.microsoft.com/office/drawing/2014/main" val="20002"/>
                    </a:ext>
                  </a:extLst>
                </a:gridCol>
                <a:gridCol w="1442720">
                  <a:extLst>
                    <a:ext uri="{9D8B030D-6E8A-4147-A177-3AD203B41FA5}">
                      <a16:colId xmlns:a16="http://schemas.microsoft.com/office/drawing/2014/main" val="20003"/>
                    </a:ext>
                  </a:extLst>
                </a:gridCol>
                <a:gridCol w="1137920">
                  <a:extLst>
                    <a:ext uri="{9D8B030D-6E8A-4147-A177-3AD203B41FA5}">
                      <a16:colId xmlns:a16="http://schemas.microsoft.com/office/drawing/2014/main" val="20004"/>
                    </a:ext>
                  </a:extLst>
                </a:gridCol>
                <a:gridCol w="1645920">
                  <a:extLst>
                    <a:ext uri="{9D8B030D-6E8A-4147-A177-3AD203B41FA5}">
                      <a16:colId xmlns:a16="http://schemas.microsoft.com/office/drawing/2014/main" val="20005"/>
                    </a:ext>
                  </a:extLst>
                </a:gridCol>
                <a:gridCol w="1207386">
                  <a:extLst>
                    <a:ext uri="{9D8B030D-6E8A-4147-A177-3AD203B41FA5}">
                      <a16:colId xmlns:a16="http://schemas.microsoft.com/office/drawing/2014/main" val="20006"/>
                    </a:ext>
                  </a:extLst>
                </a:gridCol>
                <a:gridCol w="1669233">
                  <a:extLst>
                    <a:ext uri="{9D8B030D-6E8A-4147-A177-3AD203B41FA5}">
                      <a16:colId xmlns:a16="http://schemas.microsoft.com/office/drawing/2014/main" val="20007"/>
                    </a:ext>
                  </a:extLst>
                </a:gridCol>
                <a:gridCol w="1095231">
                  <a:extLst>
                    <a:ext uri="{9D8B030D-6E8A-4147-A177-3AD203B41FA5}">
                      <a16:colId xmlns:a16="http://schemas.microsoft.com/office/drawing/2014/main" val="20008"/>
                    </a:ext>
                  </a:extLst>
                </a:gridCol>
              </a:tblGrid>
              <a:tr h="28302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endParaRPr lang="es-ES" sz="1900" b="0" i="0" u="none" strike="noStrike" noProof="0" dirty="0">
                        <a:solidFill>
                          <a:srgbClr val="000000"/>
                        </a:solidFill>
                        <a:effectLst/>
                        <a:latin typeface="+mn-lt"/>
                        <a:cs typeface="Arial" panose="020B0604020202020204" pitchFamily="34" charset="0"/>
                      </a:endParaRPr>
                    </a:p>
                  </a:txBody>
                  <a:tcPr marL="14151" marR="14151" marT="141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8">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noProof="0" dirty="0">
                          <a:solidFill>
                            <a:srgbClr val="000000"/>
                          </a:solidFill>
                          <a:effectLst/>
                          <a:latin typeface="+mn-lt"/>
                        </a:rPr>
                        <a:t>Semana de notificación</a:t>
                      </a:r>
                      <a:endParaRPr lang="es-ES" sz="19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318951">
                <a:tc rowSpan="2">
                  <a:txBody>
                    <a:bodyPr/>
                    <a:lstStyle/>
                    <a:p>
                      <a:pPr algn="ctr"/>
                      <a:r>
                        <a:rPr lang="es-ES" sz="1900" b="1" u="none" strike="noStrike" noProof="0" dirty="0">
                          <a:solidFill>
                            <a:srgbClr val="000000"/>
                          </a:solidFill>
                          <a:effectLst/>
                          <a:latin typeface="+mn-lt"/>
                        </a:rPr>
                        <a:t>Centro</a:t>
                      </a:r>
                      <a:endParaRPr lang="es-ES" sz="1900" b="1" noProof="0" dirty="0">
                        <a:latin typeface="+mn-lt"/>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noProof="0" dirty="0">
                          <a:solidFill>
                            <a:srgbClr val="000000"/>
                          </a:solidFill>
                          <a:effectLst/>
                          <a:latin typeface="+mn-lt"/>
                        </a:rPr>
                        <a:t>1</a:t>
                      </a:r>
                      <a:endParaRPr lang="es-ES" sz="19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noProof="0" dirty="0">
                          <a:solidFill>
                            <a:srgbClr val="000000"/>
                          </a:solidFill>
                          <a:effectLst/>
                          <a:latin typeface="+mn-lt"/>
                        </a:rPr>
                        <a:t>2</a:t>
                      </a:r>
                      <a:endParaRPr lang="es-ES" sz="19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noProof="0" dirty="0">
                          <a:solidFill>
                            <a:srgbClr val="000000"/>
                          </a:solidFill>
                          <a:effectLst/>
                          <a:latin typeface="+mn-lt"/>
                        </a:rPr>
                        <a:t>3</a:t>
                      </a:r>
                      <a:endParaRPr lang="es-ES" sz="19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noProof="0" dirty="0">
                          <a:solidFill>
                            <a:srgbClr val="000000"/>
                          </a:solidFill>
                          <a:effectLst/>
                          <a:latin typeface="+mn-lt"/>
                        </a:rPr>
                        <a:t>4</a:t>
                      </a:r>
                      <a:endParaRPr lang="es-ES" sz="19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extLst>
                  <a:ext uri="{0D108BD9-81ED-4DB2-BD59-A6C34878D82A}">
                    <a16:rowId xmlns:a16="http://schemas.microsoft.com/office/drawing/2014/main" val="10002"/>
                  </a:ext>
                </a:extLst>
              </a:tr>
              <a:tr h="623751">
                <a:tc vMerge="1">
                  <a:txBody>
                    <a:bodyPr/>
                    <a:lstStyle/>
                    <a:p>
                      <a:endParaRPr lang="en-US"/>
                    </a:p>
                  </a:txBody>
                  <a:tcPr>
                    <a:lnT w="6350" cap="flat" cmpd="sng" algn="ctr">
                      <a:solidFill>
                        <a:srgbClr val="000000"/>
                      </a:solidFill>
                      <a:prstDash val="solid"/>
                      <a:round/>
                      <a:headEnd type="none" w="med" len="med"/>
                      <a:tailEnd type="none" w="med" len="med"/>
                    </a:lnT>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noProof="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Oportunidad</a:t>
                      </a:r>
                      <a:endParaRPr lang="es-ES" sz="1900" b="1" i="0" u="none" strike="noStrike" noProof="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14151" marR="14151" marT="14151" marB="0">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noProof="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Reporte cero</a:t>
                      </a:r>
                      <a:endParaRPr lang="es-ES" sz="1900" b="1" i="0" u="none" strike="noStrike" noProof="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14151" marR="14151" marT="14151" marB="0">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kern="1200" noProof="0" dirty="0">
                          <a:solidFill>
                            <a:srgbClr val="000000"/>
                          </a:solidFill>
                          <a:effectLst/>
                          <a:latin typeface="Calibri"/>
                          <a:ea typeface="+mn-ea"/>
                          <a:cs typeface="+mn-cs"/>
                        </a:rPr>
                        <a:t>Oportunidad</a:t>
                      </a:r>
                      <a:endParaRPr lang="es-ES" sz="1900" b="1" i="0" u="none" strike="noStrike" kern="1200" noProof="0" dirty="0">
                        <a:solidFill>
                          <a:srgbClr val="000000"/>
                        </a:solidFill>
                        <a:effectLst/>
                        <a:latin typeface="Calibri"/>
                        <a:ea typeface="+mn-ea"/>
                        <a:cs typeface="Arial" panose="020B0604020202020204" pitchFamily="34" charset="0"/>
                      </a:endParaRPr>
                    </a:p>
                  </a:txBody>
                  <a:tcPr marL="14151" marR="14151" marT="14151" marB="0">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kern="1200" noProof="0" dirty="0">
                          <a:solidFill>
                            <a:srgbClr val="000000"/>
                          </a:solidFill>
                          <a:effectLst/>
                          <a:latin typeface="Calibri"/>
                          <a:ea typeface="+mn-ea"/>
                          <a:cs typeface="+mn-cs"/>
                        </a:rPr>
                        <a:t>Reporte cero</a:t>
                      </a:r>
                      <a:endParaRPr lang="es-ES" sz="1900" b="1" i="0" u="none" strike="noStrike" kern="1200" noProof="0" dirty="0">
                        <a:solidFill>
                          <a:srgbClr val="000000"/>
                        </a:solidFill>
                        <a:effectLst/>
                        <a:latin typeface="Calibri"/>
                        <a:ea typeface="+mn-ea"/>
                        <a:cs typeface="Arial" panose="020B0604020202020204" pitchFamily="34" charset="0"/>
                      </a:endParaRPr>
                    </a:p>
                  </a:txBody>
                  <a:tcPr marL="14151" marR="14151" marT="14151" marB="0">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1900" b="1" u="none" strike="noStrike" kern="1200" noProof="0" dirty="0">
                          <a:solidFill>
                            <a:srgbClr val="000000"/>
                          </a:solidFill>
                          <a:effectLst/>
                          <a:latin typeface="Calibri"/>
                          <a:ea typeface="+mn-ea"/>
                          <a:cs typeface="+mn-cs"/>
                        </a:rPr>
                        <a:t>Oportunidad</a:t>
                      </a:r>
                      <a:endParaRPr lang="es-ES" sz="1900" b="1" i="0" u="none" strike="noStrike" kern="1200" noProof="0" dirty="0">
                        <a:solidFill>
                          <a:srgbClr val="000000"/>
                        </a:solidFill>
                        <a:effectLst/>
                        <a:latin typeface="Calibri"/>
                        <a:ea typeface="+mn-ea"/>
                        <a:cs typeface="Arial" panose="020B0604020202020204" pitchFamily="34" charset="0"/>
                      </a:endParaRPr>
                    </a:p>
                    <a:p>
                      <a:pPr algn="ctr" fontAlgn="ctr"/>
                      <a:endParaRPr lang="es-ES" sz="1900" b="1" i="0" u="none" strike="noStrike" noProof="0" dirty="0">
                        <a:solidFill>
                          <a:srgbClr val="000000"/>
                        </a:solidFill>
                        <a:effectLst/>
                        <a:latin typeface="+mn-lt"/>
                        <a:cs typeface="Arial" panose="020B0604020202020204" pitchFamily="34" charset="0"/>
                      </a:endParaRPr>
                    </a:p>
                  </a:txBody>
                  <a:tcPr marL="14151" marR="14151" marT="14151" marB="0">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kern="1200" noProof="0" dirty="0">
                          <a:solidFill>
                            <a:srgbClr val="000000"/>
                          </a:solidFill>
                          <a:effectLst/>
                          <a:latin typeface="Calibri"/>
                          <a:ea typeface="+mn-ea"/>
                          <a:cs typeface="+mn-cs"/>
                        </a:rPr>
                        <a:t>Reporte cero</a:t>
                      </a:r>
                      <a:endParaRPr lang="es-ES" sz="1900" b="1" i="0" u="none" strike="noStrike" kern="1200" noProof="0" dirty="0">
                        <a:solidFill>
                          <a:srgbClr val="000000"/>
                        </a:solidFill>
                        <a:effectLst/>
                        <a:latin typeface="Calibri"/>
                        <a:ea typeface="+mn-ea"/>
                        <a:cs typeface="Arial" panose="020B0604020202020204" pitchFamily="34" charset="0"/>
                      </a:endParaRPr>
                    </a:p>
                  </a:txBody>
                  <a:tcPr marL="14151" marR="14151" marT="14151" marB="0">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1900" b="1" u="none" strike="noStrike" kern="1200" noProof="0" dirty="0">
                          <a:solidFill>
                            <a:srgbClr val="000000"/>
                          </a:solidFill>
                          <a:effectLst/>
                          <a:latin typeface="Calibri"/>
                          <a:ea typeface="+mn-ea"/>
                          <a:cs typeface="+mn-cs"/>
                        </a:rPr>
                        <a:t>Oportunidad</a:t>
                      </a:r>
                      <a:endParaRPr lang="es-ES" sz="1900" b="1" i="0" u="none" strike="noStrike" kern="1200" noProof="0" dirty="0">
                        <a:solidFill>
                          <a:srgbClr val="000000"/>
                        </a:solidFill>
                        <a:effectLst/>
                        <a:latin typeface="Calibri"/>
                        <a:ea typeface="+mn-ea"/>
                        <a:cs typeface="Arial" panose="020B0604020202020204" pitchFamily="34" charset="0"/>
                      </a:endParaRPr>
                    </a:p>
                  </a:txBody>
                  <a:tcPr marL="14151" marR="14151" marT="14151" marB="0">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kern="1200" noProof="0" dirty="0">
                          <a:solidFill>
                            <a:srgbClr val="000000"/>
                          </a:solidFill>
                          <a:effectLst/>
                          <a:latin typeface="Calibri"/>
                          <a:ea typeface="+mn-ea"/>
                          <a:cs typeface="+mn-cs"/>
                        </a:rPr>
                        <a:t>Reporte cero</a:t>
                      </a:r>
                      <a:endParaRPr lang="es-ES" sz="1900" b="1" i="0" u="none" strike="noStrike" kern="1200" noProof="0" dirty="0">
                        <a:solidFill>
                          <a:srgbClr val="000000"/>
                        </a:solidFill>
                        <a:effectLst/>
                        <a:latin typeface="Calibri"/>
                        <a:ea typeface="+mn-ea"/>
                        <a:cs typeface="Arial" panose="020B0604020202020204" pitchFamily="34" charset="0"/>
                      </a:endParaRPr>
                    </a:p>
                  </a:txBody>
                  <a:tcPr marL="14151" marR="14151" marT="14151" marB="0">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3"/>
                  </a:ext>
                </a:extLst>
              </a:tr>
              <a:tr h="28302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A</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8302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B</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8302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C</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8302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D</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8302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E</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8302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F</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8302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G</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4151" marR="14151" marT="14151" marB="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161795">
                <a:tc gridSpan="9">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0" u="none" strike="noStrike" noProof="0" dirty="0">
                          <a:solidFill>
                            <a:srgbClr val="000000"/>
                          </a:solidFill>
                          <a:effectLst/>
                          <a:latin typeface="+mn-lt"/>
                        </a:rPr>
                        <a:t>Oportunidad: T = A tiempo, R = Retrasado, NR = Falta o no hay reporte</a:t>
                      </a:r>
                    </a:p>
                    <a:p>
                      <a:pPr algn="ctr" fontAlgn="ctr"/>
                      <a:r>
                        <a:rPr lang="es-ES" sz="2000" b="0" u="none" strike="noStrike" noProof="0" dirty="0">
                          <a:solidFill>
                            <a:srgbClr val="000000"/>
                          </a:solidFill>
                          <a:effectLst/>
                          <a:latin typeface="+mn-lt"/>
                        </a:rPr>
                        <a:t>Notificación cero: S = Sí (cada celda tiene un número o un cero), N = No (hay espacios en blanco)</a:t>
                      </a:r>
                      <a:endParaRPr lang="es-ES" sz="2000" b="0" i="0" u="none" strike="noStrike" noProof="0" dirty="0">
                        <a:solidFill>
                          <a:srgbClr val="000000"/>
                        </a:solidFill>
                        <a:effectLst/>
                        <a:latin typeface="+mn-lt"/>
                        <a:cs typeface="Arial" panose="020B0604020202020204" pitchFamily="34" charset="0"/>
                      </a:endParaRPr>
                    </a:p>
                  </a:txBody>
                  <a:tcPr marL="14151" marR="14151" marT="141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1"/>
                  </a:ext>
                </a:extLst>
              </a:tr>
            </a:tbl>
          </a:graphicData>
        </a:graphic>
      </p:graphicFrame>
      <p:sp>
        <p:nvSpPr>
          <p:cNvPr id="5" name="TextBox 4">
            <a:extLst>
              <a:ext uri="{FF2B5EF4-FFF2-40B4-BE49-F238E27FC236}">
                <a16:creationId xmlns:a16="http://schemas.microsoft.com/office/drawing/2014/main" id="{22C04355-29C5-1561-8E60-F58C9EE95156}"/>
              </a:ext>
            </a:extLst>
          </p:cNvPr>
          <p:cNvSpPr txBox="1"/>
          <p:nvPr/>
        </p:nvSpPr>
        <p:spPr>
          <a:xfrm>
            <a:off x="881226" y="1517272"/>
            <a:ext cx="10429547" cy="461665"/>
          </a:xfrm>
          <a:prstGeom prst="rect">
            <a:avLst/>
          </a:prstGeom>
          <a:noFill/>
        </p:spPr>
        <p:txBody>
          <a:bodyPr wrap="square">
            <a:spAutoFit/>
          </a:bodyPr>
          <a:lstStyle/>
          <a:p>
            <a:pPr algn="ctr" fontAlgn="ctr"/>
            <a:r>
              <a:rPr lang="es-GT" sz="2400" b="1" i="0" u="none" strike="noStrike" noProof="0" dirty="0">
                <a:effectLst/>
                <a:latin typeface="Arial" panose="020B0604020202020204" pitchFamily="34" charset="0"/>
                <a:cs typeface="Arial" panose="020B0604020202020204" pitchFamily="34" charset="0"/>
              </a:rPr>
              <a:t>Oportunidad y notificación cero por centro</a:t>
            </a:r>
          </a:p>
        </p:txBody>
      </p:sp>
    </p:spTree>
    <p:extLst>
      <p:ext uri="{BB962C8B-B14F-4D97-AF65-F5344CB8AC3E}">
        <p14:creationId xmlns:p14="http://schemas.microsoft.com/office/powerpoint/2010/main" val="34433532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2695A8-15DE-EAB7-DA22-ECF86FC7CEB5}"/>
              </a:ext>
            </a:extLst>
          </p:cNvPr>
          <p:cNvSpPr>
            <a:spLocks noGrp="1"/>
          </p:cNvSpPr>
          <p:nvPr>
            <p:ph sz="half" idx="2"/>
          </p:nvPr>
        </p:nvSpPr>
        <p:spPr/>
        <p:txBody>
          <a:bodyPr lIns="91440" tIns="45720" rIns="91440" bIns="45720" anchor="t"/>
          <a:lstStyle/>
          <a:p>
            <a:pPr marL="0" indent="0">
              <a:buNone/>
            </a:pPr>
            <a:r>
              <a:rPr lang="es-ES" altLang="en-US" b="1" dirty="0"/>
              <a:t>Al final de esta sesión, será capaz de:</a:t>
            </a:r>
          </a:p>
          <a:p>
            <a:pPr marL="228600" indent="-228600">
              <a:buFont typeface="Arial" panose="020B0604020202020204" pitchFamily="34" charset="0"/>
              <a:buChar char="•"/>
            </a:pPr>
            <a:r>
              <a:rPr lang="es-ES" b="0" dirty="0"/>
              <a:t>Definir el seguimiento y la evaluación en el contexto de la supervisión de un sistema de vigilancia</a:t>
            </a:r>
          </a:p>
          <a:p>
            <a:pPr marL="228600" indent="-228600">
              <a:buFont typeface="Arial" panose="020B0604020202020204" pitchFamily="34" charset="0"/>
              <a:buChar char="•"/>
            </a:pPr>
            <a:r>
              <a:rPr lang="es-ES" b="0" dirty="0"/>
              <a:t>Explicar el indicador y el objetivo en el contexto del seguimiento de un sistema de vigilancia</a:t>
            </a:r>
          </a:p>
          <a:p>
            <a:pPr marL="228600" indent="-228600">
              <a:buFont typeface="Arial" panose="020B0604020202020204" pitchFamily="34" charset="0"/>
              <a:buChar char="•"/>
            </a:pPr>
            <a:r>
              <a:rPr lang="es-ES" b="0" dirty="0"/>
              <a:t>Reconocer los indicadores clave para supervisar la oportunidad y la completitud de la vigilancia a nivel distrital</a:t>
            </a:r>
          </a:p>
          <a:p>
            <a:pPr marL="228600" indent="-228600">
              <a:buFont typeface="Arial" panose="020B0604020202020204" pitchFamily="34" charset="0"/>
              <a:buChar char="•"/>
            </a:pPr>
            <a:r>
              <a:rPr lang="es-ES" b="0" dirty="0"/>
              <a:t>Explicar las medidas que pueden adoptarse para mejorar la vigilancia de la salud pública en los distritos.</a:t>
            </a:r>
          </a:p>
          <a:p>
            <a:pPr marL="0" indent="0">
              <a:buNone/>
            </a:pPr>
            <a:endParaRPr lang="es-ES" dirty="0"/>
          </a:p>
          <a:p>
            <a:pPr marL="0" indent="0">
              <a:buNone/>
            </a:pPr>
            <a:endParaRPr lang="es-ES" dirty="0"/>
          </a:p>
          <a:p>
            <a:pPr marL="0" indent="0">
              <a:buNone/>
            </a:pPr>
            <a:endParaRPr lang="es-ES" dirty="0"/>
          </a:p>
        </p:txBody>
      </p:sp>
    </p:spTree>
    <p:extLst>
      <p:ext uri="{BB962C8B-B14F-4D97-AF65-F5344CB8AC3E}">
        <p14:creationId xmlns:p14="http://schemas.microsoft.com/office/powerpoint/2010/main" val="2468776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Formulario de seguimiento semanal</a:t>
            </a:r>
          </a:p>
        </p:txBody>
      </p:sp>
      <p:graphicFrame>
        <p:nvGraphicFramePr>
          <p:cNvPr id="4" name="Table 3"/>
          <p:cNvGraphicFramePr>
            <a:graphicFrameLocks noGrp="1"/>
          </p:cNvGraphicFramePr>
          <p:nvPr>
            <p:extLst>
              <p:ext uri="{D42A27DB-BD31-4B8C-83A1-F6EECF244321}">
                <p14:modId xmlns:p14="http://schemas.microsoft.com/office/powerpoint/2010/main" val="969198861"/>
              </p:ext>
            </p:extLst>
          </p:nvPr>
        </p:nvGraphicFramePr>
        <p:xfrm>
          <a:off x="838200" y="2219090"/>
          <a:ext cx="6755060" cy="4023360"/>
        </p:xfrm>
        <a:graphic>
          <a:graphicData uri="http://schemas.openxmlformats.org/drawingml/2006/table">
            <a:tbl>
              <a:tblPr bandRow="1">
                <a:tableStyleId>{68D230F3-CF80-4859-8CE7-A43EE81993B5}</a:tableStyleId>
              </a:tblPr>
              <a:tblGrid>
                <a:gridCol w="1500963">
                  <a:extLst>
                    <a:ext uri="{9D8B030D-6E8A-4147-A177-3AD203B41FA5}">
                      <a16:colId xmlns:a16="http://schemas.microsoft.com/office/drawing/2014/main" val="20000"/>
                    </a:ext>
                  </a:extLst>
                </a:gridCol>
                <a:gridCol w="1072769">
                  <a:extLst>
                    <a:ext uri="{9D8B030D-6E8A-4147-A177-3AD203B41FA5}">
                      <a16:colId xmlns:a16="http://schemas.microsoft.com/office/drawing/2014/main" val="20001"/>
                    </a:ext>
                  </a:extLst>
                </a:gridCol>
                <a:gridCol w="1508136">
                  <a:extLst>
                    <a:ext uri="{9D8B030D-6E8A-4147-A177-3AD203B41FA5}">
                      <a16:colId xmlns:a16="http://schemas.microsoft.com/office/drawing/2014/main" val="20002"/>
                    </a:ext>
                  </a:extLst>
                </a:gridCol>
                <a:gridCol w="1400413">
                  <a:extLst>
                    <a:ext uri="{9D8B030D-6E8A-4147-A177-3AD203B41FA5}">
                      <a16:colId xmlns:a16="http://schemas.microsoft.com/office/drawing/2014/main" val="20003"/>
                    </a:ext>
                  </a:extLst>
                </a:gridCol>
                <a:gridCol w="1272779">
                  <a:extLst>
                    <a:ext uri="{9D8B030D-6E8A-4147-A177-3AD203B41FA5}">
                      <a16:colId xmlns:a16="http://schemas.microsoft.com/office/drawing/2014/main" val="20004"/>
                    </a:ext>
                  </a:extLst>
                </a:gridCol>
              </a:tblGrid>
              <a:tr h="304800">
                <a:tc gridSpan="5">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Semana del reporte </a:t>
                      </a:r>
                      <a:r>
                        <a:rPr lang="es-ES" sz="2000" b="1" u="sng" strike="noStrike" noProof="0" dirty="0">
                          <a:solidFill>
                            <a:srgbClr val="000000"/>
                          </a:solidFill>
                          <a:effectLst/>
                          <a:latin typeface="+mn-lt"/>
                        </a:rPr>
                        <a:t>__X</a:t>
                      </a:r>
                      <a:r>
                        <a:rPr lang="es-ES" sz="2000" b="1" u="none" strike="noStrike" noProof="0" dirty="0">
                          <a:solidFill>
                            <a:srgbClr val="000000"/>
                          </a:solidFill>
                          <a:effectLst/>
                          <a:latin typeface="+mn-lt"/>
                        </a:rPr>
                        <a:t>___</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9144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noProof="0" dirty="0">
                          <a:solidFill>
                            <a:srgbClr val="000000"/>
                          </a:solidFill>
                          <a:effectLst/>
                          <a:latin typeface="+mn-lt"/>
                        </a:rPr>
                        <a:t>Centro</a:t>
                      </a:r>
                      <a:endParaRPr lang="es-ES" sz="1900" b="1" i="0" u="none" strike="noStrike" noProof="0" dirty="0">
                        <a:solidFill>
                          <a:srgbClr val="000000"/>
                        </a:solidFill>
                        <a:effectLst/>
                        <a:latin typeface="+mn-lt"/>
                        <a:cs typeface="Arial" panose="020B0604020202020204" pitchFamily="34" charset="0"/>
                      </a:endParaRPr>
                    </a:p>
                  </a:txBody>
                  <a:tcPr marL="15240" marR="15240" marT="152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noProof="0" dirty="0">
                          <a:solidFill>
                            <a:srgbClr val="000000"/>
                          </a:solidFill>
                          <a:effectLst/>
                          <a:latin typeface="+mn-lt"/>
                        </a:rPr>
                        <a:t>Reporte recibido</a:t>
                      </a:r>
                      <a:endParaRPr lang="es-ES" sz="1900" b="1" i="0" u="none" strike="noStrike" noProof="0" dirty="0">
                        <a:solidFill>
                          <a:srgbClr val="000000"/>
                        </a:solidFill>
                        <a:effectLst/>
                        <a:latin typeface="+mn-lt"/>
                        <a:cs typeface="Arial" panose="020B0604020202020204" pitchFamily="34" charset="0"/>
                      </a:endParaRPr>
                    </a:p>
                  </a:txBody>
                  <a:tcPr marL="15240" marR="15240" marT="152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noProof="0" dirty="0">
                          <a:solidFill>
                            <a:srgbClr val="000000"/>
                          </a:solidFill>
                          <a:effectLst/>
                          <a:latin typeface="+mn-lt"/>
                        </a:rPr>
                        <a:t>Año acumulado hasta la fecha (AAF)%</a:t>
                      </a:r>
                      <a:endParaRPr lang="es-ES" sz="1900" b="1" i="0" u="none" strike="noStrike" noProof="0" dirty="0">
                        <a:solidFill>
                          <a:srgbClr val="000000"/>
                        </a:solidFill>
                        <a:effectLst/>
                        <a:latin typeface="+mn-lt"/>
                        <a:cs typeface="Arial" panose="020B0604020202020204" pitchFamily="34" charset="0"/>
                      </a:endParaRPr>
                    </a:p>
                  </a:txBody>
                  <a:tcPr marL="15240" marR="15240" marT="152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noProof="0" dirty="0">
                          <a:solidFill>
                            <a:srgbClr val="000000"/>
                          </a:solidFill>
                          <a:effectLst/>
                          <a:latin typeface="+mn-lt"/>
                        </a:rPr>
                        <a:t>Reporte completo</a:t>
                      </a:r>
                      <a:endParaRPr lang="es-ES" sz="1900" b="1" i="0" u="none" strike="noStrike" noProof="0" dirty="0">
                        <a:solidFill>
                          <a:srgbClr val="000000"/>
                        </a:solidFill>
                        <a:effectLst/>
                        <a:latin typeface="+mn-lt"/>
                        <a:cs typeface="Arial" panose="020B0604020202020204" pitchFamily="34" charset="0"/>
                      </a:endParaRPr>
                    </a:p>
                  </a:txBody>
                  <a:tcPr marL="15240" marR="15240" marT="152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1900" b="1" u="none" strike="noStrike" noProof="0" dirty="0">
                          <a:solidFill>
                            <a:srgbClr val="000000"/>
                          </a:solidFill>
                          <a:effectLst/>
                          <a:latin typeface="+mn-lt"/>
                        </a:rPr>
                        <a:t>Reporte cero</a:t>
                      </a:r>
                      <a:endParaRPr lang="es-ES" sz="1900" b="1" i="0" u="none" strike="noStrike" noProof="0" dirty="0">
                        <a:solidFill>
                          <a:srgbClr val="000000"/>
                        </a:solidFill>
                        <a:effectLst/>
                        <a:latin typeface="+mn-lt"/>
                        <a:cs typeface="Arial" panose="020B0604020202020204" pitchFamily="34" charset="0"/>
                      </a:endParaRPr>
                    </a:p>
                  </a:txBody>
                  <a:tcPr marL="15240" marR="15240" marT="152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2"/>
                  </a:ext>
                </a:extLst>
              </a:tr>
              <a:tr h="3048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A</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048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B</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048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C</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048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D</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048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E</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048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F</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048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G</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s-ES" sz="2000" b="1" u="none" strike="noStrike" noProof="0" dirty="0">
                          <a:solidFill>
                            <a:srgbClr val="000000"/>
                          </a:solidFill>
                          <a:effectLst/>
                          <a:latin typeface="+mn-lt"/>
                        </a:rPr>
                        <a:t> </a:t>
                      </a:r>
                      <a:endParaRPr lang="es-ES" sz="2000" b="1" i="0" u="none" strike="noStrike" noProof="0" dirty="0">
                        <a:solidFill>
                          <a:srgbClr val="000000"/>
                        </a:solidFill>
                        <a:effectLst/>
                        <a:latin typeface="+mn-lt"/>
                        <a:cs typeface="Arial" panose="020B0604020202020204" pitchFamily="34" charset="0"/>
                      </a:endParaRPr>
                    </a:p>
                  </a:txBody>
                  <a:tcPr marL="15240" marR="15240" marT="152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5" name="TextBox 4"/>
          <p:cNvSpPr txBox="1"/>
          <p:nvPr/>
        </p:nvSpPr>
        <p:spPr>
          <a:xfrm>
            <a:off x="8304821" y="2570093"/>
            <a:ext cx="3416680" cy="3231654"/>
          </a:xfrm>
          <a:prstGeom prst="rect">
            <a:avLst/>
          </a:prstGeom>
          <a:noFill/>
          <a:ln>
            <a:noFill/>
          </a:ln>
        </p:spPr>
        <p:txBody>
          <a:bodyPr wrap="square" rtlCol="0">
            <a:spAutoFit/>
          </a:bodyPr>
          <a:lstStyle/>
          <a:p>
            <a:pPr algn="ctr"/>
            <a:r>
              <a:rPr lang="es-ES" sz="2400" b="1" dirty="0">
                <a:solidFill>
                  <a:prstClr val="black"/>
                </a:solidFill>
                <a:latin typeface="Arial" panose="020B0604020202020204" pitchFamily="34" charset="0"/>
                <a:cs typeface="Arial" panose="020B0604020202020204" pitchFamily="34" charset="0"/>
              </a:rPr>
              <a:t>Clave</a:t>
            </a:r>
          </a:p>
          <a:p>
            <a:r>
              <a:rPr lang="es-ES" sz="2000" u="sng" dirty="0">
                <a:solidFill>
                  <a:prstClr val="black"/>
                </a:solidFill>
                <a:latin typeface="Arial" panose="020B0604020202020204" pitchFamily="34" charset="0"/>
                <a:cs typeface="Arial" panose="020B0604020202020204" pitchFamily="34" charset="0"/>
              </a:rPr>
              <a:t>Estado del reporte</a:t>
            </a:r>
          </a:p>
          <a:p>
            <a:r>
              <a:rPr lang="es-ES" sz="2000" dirty="0">
                <a:solidFill>
                  <a:prstClr val="black"/>
                </a:solidFill>
                <a:latin typeface="Arial" panose="020B0604020202020204" pitchFamily="34" charset="0"/>
                <a:cs typeface="Arial" panose="020B0604020202020204" pitchFamily="34" charset="0"/>
              </a:rPr>
              <a:t>T = A tiempo</a:t>
            </a:r>
          </a:p>
          <a:p>
            <a:r>
              <a:rPr lang="es-ES" sz="2000" dirty="0">
                <a:solidFill>
                  <a:prstClr val="black"/>
                </a:solidFill>
                <a:latin typeface="Arial" panose="020B0604020202020204" pitchFamily="34" charset="0"/>
                <a:cs typeface="Arial" panose="020B0604020202020204" pitchFamily="34" charset="0"/>
              </a:rPr>
              <a:t>R = Retrasado</a:t>
            </a:r>
          </a:p>
          <a:p>
            <a:r>
              <a:rPr lang="es-ES" sz="2000" dirty="0">
                <a:solidFill>
                  <a:prstClr val="black"/>
                </a:solidFill>
                <a:latin typeface="Arial" panose="020B0604020202020204" pitchFamily="34" charset="0"/>
                <a:cs typeface="Arial" panose="020B0604020202020204" pitchFamily="34" charset="0"/>
              </a:rPr>
              <a:t>NR = Falta o no hay reporte</a:t>
            </a:r>
          </a:p>
          <a:p>
            <a:endParaRPr lang="es-ES" sz="2000" dirty="0">
              <a:solidFill>
                <a:prstClr val="black"/>
              </a:solidFill>
              <a:latin typeface="Arial" panose="020B0604020202020204" pitchFamily="34" charset="0"/>
              <a:cs typeface="Arial" panose="020B0604020202020204" pitchFamily="34" charset="0"/>
            </a:endParaRPr>
          </a:p>
          <a:p>
            <a:r>
              <a:rPr lang="es-ES" sz="2000" u="sng" dirty="0">
                <a:solidFill>
                  <a:prstClr val="black"/>
                </a:solidFill>
                <a:latin typeface="Arial" panose="020B0604020202020204" pitchFamily="34" charset="0"/>
                <a:cs typeface="Arial" panose="020B0604020202020204" pitchFamily="34" charset="0"/>
              </a:rPr>
              <a:t>Reporte completo y </a:t>
            </a:r>
          </a:p>
          <a:p>
            <a:r>
              <a:rPr lang="es-ES" sz="2000" u="sng" dirty="0">
                <a:solidFill>
                  <a:prstClr val="black"/>
                </a:solidFill>
                <a:latin typeface="Arial" panose="020B0604020202020204" pitchFamily="34" charset="0"/>
                <a:cs typeface="Arial" panose="020B0604020202020204" pitchFamily="34" charset="0"/>
              </a:rPr>
              <a:t>Reporte cero</a:t>
            </a:r>
          </a:p>
          <a:p>
            <a:r>
              <a:rPr lang="es-ES" sz="2000" dirty="0">
                <a:solidFill>
                  <a:prstClr val="black"/>
                </a:solidFill>
                <a:latin typeface="Arial" panose="020B0604020202020204" pitchFamily="34" charset="0"/>
                <a:cs typeface="Arial" panose="020B0604020202020204" pitchFamily="34" charset="0"/>
              </a:rPr>
              <a:t>S = Sí</a:t>
            </a:r>
          </a:p>
          <a:p>
            <a:r>
              <a:rPr lang="es-ES" sz="2000" dirty="0">
                <a:solidFill>
                  <a:prstClr val="black"/>
                </a:solidFill>
                <a:latin typeface="Arial" panose="020B0604020202020204" pitchFamily="34" charset="0"/>
                <a:cs typeface="Arial" panose="020B0604020202020204" pitchFamily="34" charset="0"/>
              </a:rPr>
              <a:t>N = No</a:t>
            </a:r>
          </a:p>
        </p:txBody>
      </p:sp>
      <p:sp>
        <p:nvSpPr>
          <p:cNvPr id="12" name="Rectangle: Rounded Corners 11">
            <a:extLst>
              <a:ext uri="{FF2B5EF4-FFF2-40B4-BE49-F238E27FC236}">
                <a16:creationId xmlns:a16="http://schemas.microsoft.com/office/drawing/2014/main" id="{202EA4A0-71BE-2FD2-D9F7-3DB998D6C2E6}"/>
              </a:ext>
            </a:extLst>
          </p:cNvPr>
          <p:cNvSpPr/>
          <p:nvPr/>
        </p:nvSpPr>
        <p:spPr>
          <a:xfrm>
            <a:off x="8214954" y="2396890"/>
            <a:ext cx="3495530" cy="3541202"/>
          </a:xfrm>
          <a:prstGeom prst="roundRect">
            <a:avLst/>
          </a:prstGeom>
          <a:noFill/>
          <a:ln w="762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CCE6DAF0-C6E4-3215-47FB-0C02595F87A9}"/>
              </a:ext>
            </a:extLst>
          </p:cNvPr>
          <p:cNvSpPr txBox="1"/>
          <p:nvPr/>
        </p:nvSpPr>
        <p:spPr>
          <a:xfrm>
            <a:off x="873713" y="1763100"/>
            <a:ext cx="6667369" cy="461665"/>
          </a:xfrm>
          <a:prstGeom prst="rect">
            <a:avLst/>
          </a:prstGeom>
          <a:noFill/>
        </p:spPr>
        <p:txBody>
          <a:bodyPr wrap="square">
            <a:spAutoFit/>
          </a:bodyPr>
          <a:lstStyle/>
          <a:p>
            <a:pPr algn="ctr" fontAlgn="ctr"/>
            <a:r>
              <a:rPr lang="es-ES" sz="2400" b="1" i="0" u="none" strike="noStrike" dirty="0">
                <a:effectLst/>
                <a:latin typeface="Arial" panose="020B0604020202020204" pitchFamily="34" charset="0"/>
                <a:cs typeface="Arial" panose="020B0604020202020204" pitchFamily="34" charset="0"/>
              </a:rPr>
              <a:t>Oportunidad y Completitud de los reportes</a:t>
            </a:r>
          </a:p>
        </p:txBody>
      </p:sp>
    </p:spTree>
    <p:extLst>
      <p:ext uri="{BB962C8B-B14F-4D97-AF65-F5344CB8AC3E}">
        <p14:creationId xmlns:p14="http://schemas.microsoft.com/office/powerpoint/2010/main" val="19727499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FDB22-D6B6-1520-64C9-5DC1D1C25E92}"/>
              </a:ext>
            </a:extLst>
          </p:cNvPr>
          <p:cNvSpPr>
            <a:spLocks noGrp="1"/>
          </p:cNvSpPr>
          <p:nvPr>
            <p:ph type="title"/>
          </p:nvPr>
        </p:nvSpPr>
        <p:spPr/>
        <p:txBody>
          <a:bodyPr/>
          <a:lstStyle/>
          <a:p>
            <a:r>
              <a:rPr lang="es-ES" dirty="0"/>
              <a:t>Trabajar con indicadores (1/2)</a:t>
            </a:r>
          </a:p>
        </p:txBody>
      </p:sp>
    </p:spTree>
    <p:extLst>
      <p:ext uri="{BB962C8B-B14F-4D97-AF65-F5344CB8AC3E}">
        <p14:creationId xmlns:p14="http://schemas.microsoft.com/office/powerpoint/2010/main" val="31013423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pPr>
            <a:r>
              <a:rPr lang="es-ES" dirty="0"/>
              <a:t>Consultar la tabla para:</a:t>
            </a:r>
          </a:p>
          <a:p>
            <a:r>
              <a:rPr lang="es-ES" dirty="0"/>
              <a:t>Calcular la oportunidad de los reportes de cada centro sanitario</a:t>
            </a:r>
          </a:p>
          <a:p>
            <a:r>
              <a:rPr lang="es-ES" dirty="0"/>
              <a:t>Calcular la completitud de la notificación (tasa de notificación) para cada centro sanitario</a:t>
            </a:r>
          </a:p>
          <a:p>
            <a:r>
              <a:rPr lang="es-ES" dirty="0"/>
              <a:t>Determinar el número de centros sanitarios que han alcanzado el objetivo del 80%</a:t>
            </a:r>
          </a:p>
          <a:p>
            <a:r>
              <a:rPr lang="es-ES" dirty="0"/>
              <a:t>Identificar el centro sanitario con el mayor porcentaje de notificación oportuna (puntual)</a:t>
            </a:r>
          </a:p>
          <a:p>
            <a:pPr marL="0" indent="0">
              <a:buNone/>
            </a:pPr>
            <a:endParaRPr lang="es-ES" dirty="0"/>
          </a:p>
        </p:txBody>
      </p:sp>
      <p:sp>
        <p:nvSpPr>
          <p:cNvPr id="2" name="Title 1"/>
          <p:cNvSpPr>
            <a:spLocks noGrp="1"/>
          </p:cNvSpPr>
          <p:nvPr>
            <p:ph type="title"/>
          </p:nvPr>
        </p:nvSpPr>
        <p:spPr/>
        <p:txBody>
          <a:bodyPr/>
          <a:lstStyle/>
          <a:p>
            <a:r>
              <a:rPr lang="es-ES" dirty="0"/>
              <a:t>Trabajar con indicadores (2/2)</a:t>
            </a:r>
          </a:p>
        </p:txBody>
      </p:sp>
    </p:spTree>
    <p:extLst>
      <p:ext uri="{BB962C8B-B14F-4D97-AF65-F5344CB8AC3E}">
        <p14:creationId xmlns:p14="http://schemas.microsoft.com/office/powerpoint/2010/main" val="13368486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Trabajar con indicadores: respuestas</a:t>
            </a:r>
          </a:p>
        </p:txBody>
      </p:sp>
      <p:graphicFrame>
        <p:nvGraphicFramePr>
          <p:cNvPr id="4" name="Table 3"/>
          <p:cNvGraphicFramePr>
            <a:graphicFrameLocks noGrp="1"/>
          </p:cNvGraphicFramePr>
          <p:nvPr>
            <p:extLst>
              <p:ext uri="{D42A27DB-BD31-4B8C-83A1-F6EECF244321}">
                <p14:modId xmlns:p14="http://schemas.microsoft.com/office/powerpoint/2010/main" val="4017946715"/>
              </p:ext>
            </p:extLst>
          </p:nvPr>
        </p:nvGraphicFramePr>
        <p:xfrm>
          <a:off x="2118360" y="1447799"/>
          <a:ext cx="7955280" cy="3962402"/>
        </p:xfrm>
        <a:graphic>
          <a:graphicData uri="http://schemas.openxmlformats.org/drawingml/2006/table">
            <a:tbl>
              <a:tblPr firstRow="1" bandRow="1">
                <a:tableStyleId>{68D230F3-CF80-4859-8CE7-A43EE81993B5}</a:tableStyleId>
              </a:tblPr>
              <a:tblGrid>
                <a:gridCol w="2651760">
                  <a:extLst>
                    <a:ext uri="{9D8B030D-6E8A-4147-A177-3AD203B41FA5}">
                      <a16:colId xmlns:a16="http://schemas.microsoft.com/office/drawing/2014/main" val="20000"/>
                    </a:ext>
                  </a:extLst>
                </a:gridCol>
                <a:gridCol w="2651760">
                  <a:extLst>
                    <a:ext uri="{9D8B030D-6E8A-4147-A177-3AD203B41FA5}">
                      <a16:colId xmlns:a16="http://schemas.microsoft.com/office/drawing/2014/main" val="1546808317"/>
                    </a:ext>
                  </a:extLst>
                </a:gridCol>
                <a:gridCol w="2651760">
                  <a:extLst>
                    <a:ext uri="{9D8B030D-6E8A-4147-A177-3AD203B41FA5}">
                      <a16:colId xmlns:a16="http://schemas.microsoft.com/office/drawing/2014/main" val="1384450308"/>
                    </a:ext>
                  </a:extLst>
                </a:gridCol>
              </a:tblGrid>
              <a:tr h="6533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400" b="1" u="none" strike="noStrike" baseline="0" noProof="0" dirty="0">
                          <a:solidFill>
                            <a:srgbClr val="000000"/>
                          </a:solidFill>
                          <a:effectLst/>
                          <a:latin typeface="+mn-lt"/>
                        </a:rPr>
                        <a:t>Centro de salud</a:t>
                      </a:r>
                      <a:endParaRPr lang="es-GT" sz="24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2400" b="1" u="none" strike="noStrike" noProof="0" dirty="0">
                          <a:solidFill>
                            <a:srgbClr val="000000"/>
                          </a:solidFill>
                          <a:effectLst/>
                          <a:latin typeface="+mn-lt"/>
                        </a:rPr>
                        <a:t>Oportunidad</a:t>
                      </a:r>
                    </a:p>
                    <a:p>
                      <a:pPr algn="ctr" fontAlgn="b"/>
                      <a:r>
                        <a:rPr lang="es-GT" sz="2400" b="1" u="none" strike="noStrike" noProof="0" dirty="0">
                          <a:solidFill>
                            <a:srgbClr val="000000"/>
                          </a:solidFill>
                          <a:effectLst/>
                          <a:latin typeface="+mn-lt"/>
                        </a:rPr>
                        <a:t>T / N (%)</a:t>
                      </a:r>
                      <a:endParaRPr lang="es-GT" sz="24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2400" b="1" u="none" strike="noStrike" noProof="0" dirty="0">
                          <a:solidFill>
                            <a:srgbClr val="000000"/>
                          </a:solidFill>
                          <a:effectLst/>
                          <a:latin typeface="+mn-lt"/>
                        </a:rPr>
                        <a:t>Completitud</a:t>
                      </a:r>
                    </a:p>
                    <a:p>
                      <a:pPr algn="ctr" fontAlgn="b"/>
                      <a:r>
                        <a:rPr lang="es-GT" sz="2400" b="1" u="none" strike="noStrike" baseline="0" noProof="0" dirty="0">
                          <a:solidFill>
                            <a:srgbClr val="000000"/>
                          </a:solidFill>
                          <a:effectLst/>
                          <a:latin typeface="+mn-lt"/>
                        </a:rPr>
                        <a:t>(N-F)/N (%)</a:t>
                      </a:r>
                      <a:endParaRPr lang="es-GT" sz="24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400" b="1" u="none" strike="noStrike" noProof="0" dirty="0">
                          <a:solidFill>
                            <a:srgbClr val="000000"/>
                          </a:solidFill>
                          <a:effectLst/>
                          <a:latin typeface="+mn-lt"/>
                        </a:rPr>
                        <a:t>A</a:t>
                      </a:r>
                      <a:endParaRPr lang="es-GT" sz="24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400" b="1" u="none" strike="noStrike" noProof="0" dirty="0">
                          <a:solidFill>
                            <a:srgbClr val="000000"/>
                          </a:solidFill>
                          <a:effectLst/>
                          <a:latin typeface="+mn-lt"/>
                        </a:rPr>
                        <a:t>B</a:t>
                      </a:r>
                      <a:endParaRPr lang="es-GT" sz="24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400" b="1" u="none" strike="noStrike" noProof="0" dirty="0">
                          <a:solidFill>
                            <a:srgbClr val="000000"/>
                          </a:solidFill>
                          <a:effectLst/>
                          <a:latin typeface="+mn-lt"/>
                        </a:rPr>
                        <a:t>C</a:t>
                      </a:r>
                      <a:endParaRPr lang="es-GT" sz="24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400" b="1" u="none" strike="noStrike" noProof="0" dirty="0">
                          <a:solidFill>
                            <a:srgbClr val="000000"/>
                          </a:solidFill>
                          <a:effectLst/>
                          <a:latin typeface="+mn-lt"/>
                        </a:rPr>
                        <a:t>D</a:t>
                      </a:r>
                      <a:endParaRPr lang="es-GT" sz="24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400" b="1" u="none" strike="noStrike" noProof="0" dirty="0">
                          <a:solidFill>
                            <a:srgbClr val="000000"/>
                          </a:solidFill>
                          <a:effectLst/>
                          <a:latin typeface="+mn-lt"/>
                        </a:rPr>
                        <a:t>E</a:t>
                      </a:r>
                      <a:endParaRPr lang="es-GT" sz="24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400" b="1" u="none" strike="noStrike" noProof="0" dirty="0">
                          <a:solidFill>
                            <a:srgbClr val="000000"/>
                          </a:solidFill>
                          <a:effectLst/>
                          <a:latin typeface="+mn-lt"/>
                        </a:rPr>
                        <a:t>F</a:t>
                      </a:r>
                      <a:endParaRPr lang="es-GT" sz="24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400" b="1" u="none" strike="noStrike" noProof="0" dirty="0">
                          <a:solidFill>
                            <a:srgbClr val="000000"/>
                          </a:solidFill>
                          <a:effectLst/>
                          <a:latin typeface="+mn-lt"/>
                        </a:rPr>
                        <a:t>G</a:t>
                      </a:r>
                      <a:endParaRPr lang="es-GT" sz="24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4017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400" b="1" u="none" strike="noStrike" noProof="0" dirty="0">
                          <a:solidFill>
                            <a:srgbClr val="000000"/>
                          </a:solidFill>
                          <a:effectLst/>
                          <a:latin typeface="+mn-lt"/>
                        </a:rPr>
                        <a:t>H</a:t>
                      </a:r>
                      <a:endParaRPr lang="es-GT" sz="2400" b="1" i="0" u="none" strike="noStrike" noProof="0" dirty="0">
                        <a:solidFill>
                          <a:srgbClr val="000000"/>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2400" b="1" i="0" u="none" strike="noStrike" noProof="0" dirty="0">
                        <a:solidFill>
                          <a:srgbClr val="00820C"/>
                        </a:solidFill>
                        <a:effectLst/>
                        <a:latin typeface="+mn-lt"/>
                        <a:cs typeface="Arial" panose="020B0604020202020204" pitchFamily="34"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408326383"/>
              </p:ext>
            </p:extLst>
          </p:nvPr>
        </p:nvGraphicFramePr>
        <p:xfrm>
          <a:off x="4770120" y="2189319"/>
          <a:ext cx="2651760" cy="3214256"/>
        </p:xfrm>
        <a:graphic>
          <a:graphicData uri="http://schemas.openxmlformats.org/drawingml/2006/table">
            <a:tbl>
              <a:tblPr/>
              <a:tblGrid>
                <a:gridCol w="2651760">
                  <a:extLst>
                    <a:ext uri="{9D8B030D-6E8A-4147-A177-3AD203B41FA5}">
                      <a16:colId xmlns:a16="http://schemas.microsoft.com/office/drawing/2014/main" val="1546808317"/>
                    </a:ext>
                  </a:extLst>
                </a:gridCol>
              </a:tblGrid>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33</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92</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50</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67</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42</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0</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25</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83</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776331894"/>
              </p:ext>
            </p:extLst>
          </p:nvPr>
        </p:nvGraphicFramePr>
        <p:xfrm>
          <a:off x="7421880" y="2199258"/>
          <a:ext cx="2651760" cy="3214256"/>
        </p:xfrm>
        <a:graphic>
          <a:graphicData uri="http://schemas.openxmlformats.org/drawingml/2006/table">
            <a:tbl>
              <a:tblPr/>
              <a:tblGrid>
                <a:gridCol w="2651760">
                  <a:extLst>
                    <a:ext uri="{9D8B030D-6E8A-4147-A177-3AD203B41FA5}">
                      <a16:colId xmlns:a16="http://schemas.microsoft.com/office/drawing/2014/main" val="1384450308"/>
                    </a:ext>
                  </a:extLst>
                </a:gridCol>
              </a:tblGrid>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58</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100</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83</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92</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58</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17</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50</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401782">
                <a:tc>
                  <a:txBody>
                    <a:bodyPr/>
                    <a:lstStyle/>
                    <a:p>
                      <a:pPr algn="ctr" fontAlgn="b"/>
                      <a:r>
                        <a:rPr lang="en-US" sz="2400" b="1" i="0" u="none" strike="noStrike" dirty="0">
                          <a:solidFill>
                            <a:srgbClr val="00820C"/>
                          </a:solidFill>
                          <a:effectLst/>
                          <a:latin typeface="Arial" panose="020B0604020202020204" pitchFamily="34" charset="0"/>
                          <a:cs typeface="Arial" panose="020B0604020202020204" pitchFamily="34" charset="0"/>
                        </a:rPr>
                        <a:t>92</a:t>
                      </a:r>
                    </a:p>
                  </a:txBody>
                  <a:tcPr marL="16626" marR="16626" marT="16626"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bl>
          </a:graphicData>
        </a:graphic>
      </p:graphicFrame>
      <p:sp>
        <p:nvSpPr>
          <p:cNvPr id="13" name="Content Placeholder 2">
            <a:extLst>
              <a:ext uri="{FF2B5EF4-FFF2-40B4-BE49-F238E27FC236}">
                <a16:creationId xmlns:a16="http://schemas.microsoft.com/office/drawing/2014/main" id="{33857305-2472-2B3D-D4C3-9B1E10E79A55}"/>
              </a:ext>
            </a:extLst>
          </p:cNvPr>
          <p:cNvSpPr txBox="1">
            <a:spLocks/>
          </p:cNvSpPr>
          <p:nvPr/>
        </p:nvSpPr>
        <p:spPr>
          <a:xfrm>
            <a:off x="2118360" y="5557839"/>
            <a:ext cx="6614160" cy="10668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s-ES" sz="2400" dirty="0"/>
              <a:t>Pregunta 3: </a:t>
            </a:r>
            <a:r>
              <a:rPr lang="es-ES" sz="2400" b="1" dirty="0">
                <a:solidFill>
                  <a:srgbClr val="00820C"/>
                </a:solidFill>
              </a:rPr>
              <a:t>cuatro (B, C, D, H)</a:t>
            </a:r>
          </a:p>
          <a:p>
            <a:pPr marL="0" indent="0" fontAlgn="auto">
              <a:spcAft>
                <a:spcPts val="0"/>
              </a:spcAft>
              <a:buFont typeface="Arial" panose="020B0604020202020204" pitchFamily="34" charset="0"/>
              <a:buNone/>
            </a:pPr>
            <a:r>
              <a:rPr lang="es-ES" sz="2400" dirty="0"/>
              <a:t>Pregunta 4: </a:t>
            </a:r>
            <a:r>
              <a:rPr lang="es-ES" sz="2400" b="1" dirty="0">
                <a:solidFill>
                  <a:srgbClr val="00820C"/>
                </a:solidFill>
              </a:rPr>
              <a:t>Centro B (92%)</a:t>
            </a:r>
          </a:p>
        </p:txBody>
      </p:sp>
    </p:spTree>
    <p:extLst>
      <p:ext uri="{BB962C8B-B14F-4D97-AF65-F5344CB8AC3E}">
        <p14:creationId xmlns:p14="http://schemas.microsoft.com/office/powerpoint/2010/main" val="3650551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Acción basada en el seguimiento</a:t>
            </a:r>
          </a:p>
        </p:txBody>
      </p:sp>
      <p:graphicFrame>
        <p:nvGraphicFramePr>
          <p:cNvPr id="4" name="Table 3">
            <a:extLst>
              <a:ext uri="{FF2B5EF4-FFF2-40B4-BE49-F238E27FC236}">
                <a16:creationId xmlns:a16="http://schemas.microsoft.com/office/drawing/2014/main" id="{10711330-9272-487F-8448-A0649E335830}"/>
              </a:ext>
            </a:extLst>
          </p:cNvPr>
          <p:cNvGraphicFramePr>
            <a:graphicFrameLocks noGrp="1"/>
          </p:cNvGraphicFramePr>
          <p:nvPr>
            <p:extLst>
              <p:ext uri="{D42A27DB-BD31-4B8C-83A1-F6EECF244321}">
                <p14:modId xmlns:p14="http://schemas.microsoft.com/office/powerpoint/2010/main" val="34302470"/>
              </p:ext>
            </p:extLst>
          </p:nvPr>
        </p:nvGraphicFramePr>
        <p:xfrm>
          <a:off x="2017826" y="1997631"/>
          <a:ext cx="8156348" cy="3860199"/>
        </p:xfrm>
        <a:graphic>
          <a:graphicData uri="http://schemas.openxmlformats.org/drawingml/2006/table">
            <a:tbl>
              <a:tblPr firstRow="1" bandRow="1">
                <a:tableStyleId>{68D230F3-CF80-4859-8CE7-A43EE81993B5}</a:tableStyleId>
              </a:tblPr>
              <a:tblGrid>
                <a:gridCol w="4078174">
                  <a:extLst>
                    <a:ext uri="{9D8B030D-6E8A-4147-A177-3AD203B41FA5}">
                      <a16:colId xmlns:a16="http://schemas.microsoft.com/office/drawing/2014/main" val="3277406281"/>
                    </a:ext>
                  </a:extLst>
                </a:gridCol>
                <a:gridCol w="4078174">
                  <a:extLst>
                    <a:ext uri="{9D8B030D-6E8A-4147-A177-3AD203B41FA5}">
                      <a16:colId xmlns:a16="http://schemas.microsoft.com/office/drawing/2014/main" val="2365143862"/>
                    </a:ext>
                  </a:extLst>
                </a:gridCol>
              </a:tblGrid>
              <a:tr h="845582">
                <a:tc>
                  <a:txBody>
                    <a:bodyPr/>
                    <a:lstStyle/>
                    <a:p>
                      <a:pPr algn="ctr"/>
                      <a:r>
                        <a:rPr kumimoji="0" lang="es-GT" sz="2400" b="1" u="none" strike="noStrike" kern="0" cap="none" spc="0" normalizeH="0" baseline="0" noProof="0" dirty="0">
                          <a:ln>
                            <a:noFill/>
                          </a:ln>
                          <a:solidFill>
                            <a:schemeClr val="tx1"/>
                          </a:solidFill>
                          <a:effectLst/>
                          <a:uLnTx/>
                          <a:uFillTx/>
                        </a:rPr>
                        <a:t>Notificación de problemas que requieren acciones</a:t>
                      </a:r>
                      <a:endParaRPr lang="es-GT" sz="2400" b="1"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0" lang="es-GT" sz="2400" b="1" u="none" strike="noStrike" kern="0" cap="none" spc="0" normalizeH="0" baseline="0" noProof="0" dirty="0">
                          <a:ln>
                            <a:noFill/>
                          </a:ln>
                          <a:solidFill>
                            <a:schemeClr val="tx1"/>
                          </a:solidFill>
                          <a:effectLst/>
                          <a:uLnTx/>
                          <a:uFillTx/>
                        </a:rPr>
                        <a:t>Acciones posibles</a:t>
                      </a:r>
                      <a:endParaRPr lang="es-GT" sz="2400" b="1"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659608264"/>
                  </a:ext>
                </a:extLst>
              </a:tr>
              <a:tr h="370840">
                <a:tc>
                  <a:txBody>
                    <a:bodyPr/>
                    <a:lstStyle/>
                    <a:p>
                      <a:r>
                        <a:rPr kumimoji="0" lang="es-GT" sz="2400" b="0" u="none" strike="noStrike" kern="0" cap="none" spc="0" normalizeH="0" baseline="0" noProof="0" dirty="0">
                          <a:ln>
                            <a:noFill/>
                          </a:ln>
                          <a:solidFill>
                            <a:schemeClr val="tx1"/>
                          </a:solidFill>
                          <a:effectLst/>
                          <a:uLnTx/>
                          <a:uFillTx/>
                        </a:rPr>
                        <a:t>Ningún reporte de un centro durante 2 semanas</a:t>
                      </a:r>
                      <a:endParaRPr lang="es-GT" sz="2400" noProof="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defTabSz="91440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s-GT" sz="2400" b="0" u="none" strike="noStrike" kern="0" cap="none" spc="0" normalizeH="0" baseline="0" noProof="0" dirty="0">
                          <a:ln>
                            <a:noFill/>
                          </a:ln>
                          <a:solidFill>
                            <a:schemeClr val="tx1"/>
                          </a:solidFill>
                          <a:effectLst/>
                          <a:uLnTx/>
                          <a:uFillTx/>
                        </a:rPr>
                        <a:t>Llamar y visitar el centro notificador</a:t>
                      </a:r>
                      <a:endParaRPr kumimoji="0" lang="es-GT" sz="2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6329075"/>
                  </a:ext>
                </a:extLst>
              </a:tr>
              <a:tr h="1002937">
                <a:tc>
                  <a:txBody>
                    <a:bodyPr/>
                    <a:lstStyle/>
                    <a:p>
                      <a:pPr marL="0" marR="0" lvl="0" indent="0" defTabSz="91440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s-GT" sz="2400" b="0" u="none" strike="noStrike" kern="0" cap="none" spc="0" normalizeH="0" baseline="0" noProof="0" dirty="0">
                          <a:ln>
                            <a:noFill/>
                          </a:ln>
                          <a:solidFill>
                            <a:schemeClr val="tx1"/>
                          </a:solidFill>
                          <a:effectLst/>
                          <a:uLnTx/>
                          <a:uFillTx/>
                        </a:rPr>
                        <a:t>Múltiples reportes tardíos de un centro</a:t>
                      </a:r>
                      <a:endParaRPr kumimoji="0" lang="es-GT" sz="2400" b="0" i="0" u="none" strike="noStrike" kern="0" cap="none" spc="0" normalizeH="0" baseline="0" noProof="0" dirty="0">
                        <a:ln>
                          <a:noFill/>
                        </a:ln>
                        <a:solidFill>
                          <a:schemeClr val="tx1"/>
                        </a:solidFill>
                        <a:effectLst/>
                        <a:uLnTx/>
                        <a:uFillTx/>
                        <a:latin typeface="Arial" panose="020B0604020202020204" pitchFamily="34" charset="0"/>
                        <a:ea typeface="ＭＳ Ｐゴシック" pitchFamily="34" charset="-128"/>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defTabSz="91440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s-GT" sz="2400" b="0" u="none" strike="noStrike" kern="0" cap="none" spc="0" normalizeH="0" baseline="0" noProof="0" dirty="0">
                          <a:ln>
                            <a:noFill/>
                          </a:ln>
                          <a:solidFill>
                            <a:schemeClr val="tx1"/>
                          </a:solidFill>
                          <a:effectLst/>
                          <a:uLnTx/>
                          <a:uFillTx/>
                        </a:rPr>
                        <a:t>Determinar la causa del problema</a:t>
                      </a:r>
                      <a:endParaRPr kumimoji="0" lang="es-GT" sz="2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0258924"/>
                  </a:ext>
                </a:extLst>
              </a:tr>
              <a:tr h="370840">
                <a:tc>
                  <a:txBody>
                    <a:bodyPr/>
                    <a:lstStyle/>
                    <a:p>
                      <a:pPr marL="0" marR="0" lvl="0" indent="0" defTabSz="91440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s-GT" sz="2400" b="0" u="none" strike="noStrike" kern="0" cap="none" spc="0" normalizeH="0" baseline="0" noProof="0" dirty="0">
                          <a:ln>
                            <a:noFill/>
                          </a:ln>
                          <a:solidFill>
                            <a:schemeClr val="tx1"/>
                          </a:solidFill>
                          <a:effectLst/>
                          <a:uLnTx/>
                          <a:uFillTx/>
                        </a:rPr>
                        <a:t>Reporte cero o incorrecto</a:t>
                      </a:r>
                      <a:endParaRPr kumimoji="0" lang="es-GT" sz="2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defTabSz="91440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s-GT" sz="2400" b="0" u="none" strike="noStrike" kern="0" cap="none" spc="0" normalizeH="0" baseline="0" noProof="0" dirty="0">
                          <a:ln>
                            <a:noFill/>
                          </a:ln>
                          <a:solidFill>
                            <a:schemeClr val="tx1"/>
                          </a:solidFill>
                          <a:effectLst/>
                          <a:uLnTx/>
                          <a:uFillTx/>
                        </a:rPr>
                        <a:t>Ayudar al personal del centro a encontrar soluciones</a:t>
                      </a:r>
                      <a:endParaRPr kumimoji="0" lang="es-GT" sz="2400" b="0" i="0" u="none" strike="noStrike" kern="0" cap="none" spc="0" normalizeH="0" baseline="0" noProof="0" dirty="0">
                        <a:ln>
                          <a:noFill/>
                        </a:ln>
                        <a:solidFill>
                          <a:schemeClr val="tx1"/>
                        </a:solidFill>
                        <a:effectLst/>
                        <a:uLnTx/>
                        <a:uFillTx/>
                        <a:latin typeface="Arial" panose="020B0604020202020204" pitchFamily="34" charset="0"/>
                        <a:ea typeface="ＭＳ Ｐゴシック" pitchFamily="34" charset="-128"/>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218668"/>
                  </a:ext>
                </a:extLst>
              </a:tr>
            </a:tbl>
          </a:graphicData>
        </a:graphic>
      </p:graphicFrame>
    </p:spTree>
    <p:extLst>
      <p:ext uri="{BB962C8B-B14F-4D97-AF65-F5344CB8AC3E}">
        <p14:creationId xmlns:p14="http://schemas.microsoft.com/office/powerpoint/2010/main" val="11333973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spcAft>
                <a:spcPts val="600"/>
              </a:spcAft>
            </a:pPr>
            <a:r>
              <a:rPr lang="es-ES" dirty="0"/>
              <a:t>Solicitar la opinión de la red de vigilancia (proveedores de salud, personal de laboratorio, etc.)</a:t>
            </a:r>
          </a:p>
          <a:p>
            <a:pPr>
              <a:spcAft>
                <a:spcPts val="600"/>
              </a:spcAft>
            </a:pPr>
            <a:r>
              <a:rPr lang="es-ES" dirty="0"/>
              <a:t>Monitorear:</a:t>
            </a:r>
          </a:p>
          <a:p>
            <a:pPr lvl="1">
              <a:spcAft>
                <a:spcPts val="600"/>
              </a:spcAft>
              <a:buFont typeface="Wingdings" panose="05000000000000000000" pitchFamily="2" charset="2"/>
              <a:buChar char="§"/>
            </a:pPr>
            <a:r>
              <a:rPr lang="es-ES" dirty="0"/>
              <a:t>Regularidad del seguimiento de las investigaciones de casos</a:t>
            </a:r>
          </a:p>
          <a:p>
            <a:pPr lvl="1">
              <a:spcAft>
                <a:spcPts val="600"/>
              </a:spcAft>
              <a:buFont typeface="Wingdings" panose="05000000000000000000" pitchFamily="2" charset="2"/>
              <a:buChar char="§"/>
            </a:pPr>
            <a:r>
              <a:rPr lang="es-ES" dirty="0"/>
              <a:t>Oportunidad de las notificaciones al nivel superior de un acontecimiento de salud pública, como un brote</a:t>
            </a:r>
          </a:p>
          <a:p>
            <a:pPr lvl="1">
              <a:spcAft>
                <a:spcPts val="600"/>
              </a:spcAft>
              <a:buFont typeface="Wingdings" panose="05000000000000000000" pitchFamily="2" charset="2"/>
              <a:buChar char="§"/>
            </a:pPr>
            <a:r>
              <a:rPr lang="es-ES" dirty="0"/>
              <a:t>Regularidad de las actualizaciones de los gráficos y tablas de vigilancia publicados</a:t>
            </a:r>
          </a:p>
          <a:p>
            <a:endParaRPr lang="es-ES" dirty="0"/>
          </a:p>
          <a:p>
            <a:pPr marL="0" indent="0">
              <a:buNone/>
            </a:pPr>
            <a:endParaRPr lang="es-ES" dirty="0"/>
          </a:p>
        </p:txBody>
      </p:sp>
      <p:sp>
        <p:nvSpPr>
          <p:cNvPr id="2" name="Title 1"/>
          <p:cNvSpPr>
            <a:spLocks noGrp="1"/>
          </p:cNvSpPr>
          <p:nvPr>
            <p:ph type="title"/>
          </p:nvPr>
        </p:nvSpPr>
        <p:spPr/>
        <p:txBody>
          <a:bodyPr/>
          <a:lstStyle/>
          <a:p>
            <a:r>
              <a:rPr lang="es-ES" dirty="0"/>
              <a:t>Revisar el desempeño del Distrito</a:t>
            </a:r>
          </a:p>
        </p:txBody>
      </p:sp>
    </p:spTree>
    <p:extLst>
      <p:ext uri="{BB962C8B-B14F-4D97-AF65-F5344CB8AC3E}">
        <p14:creationId xmlns:p14="http://schemas.microsoft.com/office/powerpoint/2010/main" val="4087681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spcAft>
                <a:spcPts val="600"/>
              </a:spcAft>
            </a:pPr>
            <a:r>
              <a:rPr lang="es-ES" dirty="0"/>
              <a:t>El seguimiento es (debe ser) una actividad continua, parte de la rutina semanal</a:t>
            </a:r>
          </a:p>
          <a:p>
            <a:pPr>
              <a:spcAft>
                <a:spcPts val="600"/>
              </a:spcAft>
            </a:pPr>
            <a:r>
              <a:rPr lang="es-ES" dirty="0"/>
              <a:t>Se dispone de indicadores establecidos para monitorear el desempeño de las instalaciones declarantes</a:t>
            </a:r>
          </a:p>
          <a:p>
            <a:pPr>
              <a:spcAft>
                <a:spcPts val="600"/>
              </a:spcAft>
            </a:pPr>
            <a:r>
              <a:rPr lang="es-ES" dirty="0"/>
              <a:t>Utilizar la información del seguimiento para tomar medidas que mejoren la recolecta de datos y la presentación de reportes</a:t>
            </a:r>
          </a:p>
          <a:p>
            <a:pPr marL="0" indent="0">
              <a:buNone/>
            </a:pPr>
            <a:endParaRPr lang="es-ES" dirty="0"/>
          </a:p>
        </p:txBody>
      </p:sp>
      <p:sp>
        <p:nvSpPr>
          <p:cNvPr id="2" name="Title 1"/>
          <p:cNvSpPr>
            <a:spLocks noGrp="1"/>
          </p:cNvSpPr>
          <p:nvPr>
            <p:ph type="title"/>
          </p:nvPr>
        </p:nvSpPr>
        <p:spPr/>
        <p:txBody>
          <a:bodyPr/>
          <a:lstStyle/>
          <a:p>
            <a:r>
              <a:rPr lang="es-ES" dirty="0"/>
              <a:t>Resumen</a:t>
            </a:r>
          </a:p>
        </p:txBody>
      </p:sp>
    </p:spTree>
    <p:extLst>
      <p:ext uri="{BB962C8B-B14F-4D97-AF65-F5344CB8AC3E}">
        <p14:creationId xmlns:p14="http://schemas.microsoft.com/office/powerpoint/2010/main" val="28271377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228600" indent="-228600">
              <a:buFont typeface="Arial" panose="020B0604020202020204" pitchFamily="34" charset="0"/>
              <a:buChar char="•"/>
            </a:pPr>
            <a:r>
              <a:rPr lang="es-ES" b="0" dirty="0"/>
              <a:t>Definir el seguimiento y la evaluación en el contexto de la supervisión de un sistema de vigilancia</a:t>
            </a:r>
          </a:p>
          <a:p>
            <a:pPr marL="228600" indent="-228600">
              <a:buFont typeface="Arial" panose="020B0604020202020204" pitchFamily="34" charset="0"/>
              <a:buChar char="•"/>
            </a:pPr>
            <a:r>
              <a:rPr lang="es-ES" b="0" dirty="0"/>
              <a:t>Explicar el indicador y el objetivo en el contexto del seguimiento de un sistema de vigilancia</a:t>
            </a:r>
          </a:p>
          <a:p>
            <a:pPr marL="228600" indent="-228600">
              <a:buFont typeface="Arial" panose="020B0604020202020204" pitchFamily="34" charset="0"/>
              <a:buChar char="•"/>
            </a:pPr>
            <a:r>
              <a:rPr lang="es-ES" b="0" dirty="0"/>
              <a:t>Reconocer los indicadores clave para supervisar la oportunidad y la completitud de la vigilancia a nivel distrital</a:t>
            </a:r>
          </a:p>
          <a:p>
            <a:pPr marL="228600" indent="-228600">
              <a:buFont typeface="Arial" panose="020B0604020202020204" pitchFamily="34" charset="0"/>
              <a:buChar char="•"/>
            </a:pPr>
            <a:r>
              <a:rPr lang="es-ES" b="0" dirty="0"/>
              <a:t>Explicar las medidas que pueden adoptarse para mejorar la vigilancia de la salud pública en los distritos</a:t>
            </a:r>
          </a:p>
        </p:txBody>
      </p:sp>
      <p:sp>
        <p:nvSpPr>
          <p:cNvPr id="2" name="Title 1"/>
          <p:cNvSpPr>
            <a:spLocks noGrp="1"/>
          </p:cNvSpPr>
          <p:nvPr>
            <p:ph type="title"/>
          </p:nvPr>
        </p:nvSpPr>
        <p:spPr/>
        <p:txBody>
          <a:bodyPr/>
          <a:lstStyle/>
          <a:p>
            <a:r>
              <a:rPr lang="es-ES" dirty="0"/>
              <a:t>Revisión de los objetivos</a:t>
            </a:r>
          </a:p>
        </p:txBody>
      </p:sp>
    </p:spTree>
    <p:extLst>
      <p:ext uri="{BB962C8B-B14F-4D97-AF65-F5344CB8AC3E}">
        <p14:creationId xmlns:p14="http://schemas.microsoft.com/office/powerpoint/2010/main" val="153064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113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4729F-2C22-89CA-7819-2C8474D5008E}"/>
              </a:ext>
            </a:extLst>
          </p:cNvPr>
          <p:cNvSpPr>
            <a:spLocks noGrp="1"/>
          </p:cNvSpPr>
          <p:nvPr>
            <p:ph type="title"/>
          </p:nvPr>
        </p:nvSpPr>
        <p:spPr>
          <a:xfrm>
            <a:off x="838200" y="0"/>
            <a:ext cx="9752215" cy="1257300"/>
          </a:xfrm>
        </p:spPr>
        <p:txBody>
          <a:bodyPr/>
          <a:lstStyle/>
          <a:p>
            <a:r>
              <a:rPr lang="es-ES" dirty="0"/>
              <a:t>Importancia del seguimiento y </a:t>
            </a:r>
            <a:br>
              <a:rPr lang="es-ES" dirty="0"/>
            </a:br>
            <a:r>
              <a:rPr lang="es-ES" dirty="0"/>
              <a:t>la evaluación</a:t>
            </a:r>
          </a:p>
        </p:txBody>
      </p:sp>
      <p:sp>
        <p:nvSpPr>
          <p:cNvPr id="3" name="Content Placeholder 2">
            <a:extLst>
              <a:ext uri="{FF2B5EF4-FFF2-40B4-BE49-F238E27FC236}">
                <a16:creationId xmlns:a16="http://schemas.microsoft.com/office/drawing/2014/main" id="{5DE856E9-B614-5B9D-21E3-634D28120AD3}"/>
              </a:ext>
            </a:extLst>
          </p:cNvPr>
          <p:cNvSpPr>
            <a:spLocks noGrp="1"/>
          </p:cNvSpPr>
          <p:nvPr>
            <p:ph sz="half" idx="2"/>
          </p:nvPr>
        </p:nvSpPr>
        <p:spPr/>
        <p:txBody>
          <a:bodyPr lIns="91440" tIns="45720" rIns="91440" bIns="45720" anchor="t"/>
          <a:lstStyle/>
          <a:p>
            <a:pPr marL="0" indent="0" algn="ctr">
              <a:buNone/>
            </a:pPr>
            <a:r>
              <a:rPr lang="es-ES" sz="2800" dirty="0">
                <a:latin typeface="Arial"/>
                <a:cs typeface="Arial"/>
              </a:rPr>
              <a:t>¿Por qué son tan importantes el seguimiento y la evaluación continuos </a:t>
            </a:r>
            <a:r>
              <a:rPr lang="es-ES" dirty="0">
                <a:latin typeface="Arial"/>
                <a:cs typeface="Arial"/>
              </a:rPr>
              <a:t>de los datos de </a:t>
            </a:r>
            <a:r>
              <a:rPr lang="es-ES" sz="2800" dirty="0">
                <a:latin typeface="Arial"/>
                <a:cs typeface="Arial"/>
              </a:rPr>
              <a:t>vigilancia?</a:t>
            </a:r>
          </a:p>
          <a:p>
            <a:pPr marL="0" indent="0" algn="ctr">
              <a:buNone/>
            </a:pPr>
            <a:endParaRPr lang="es-ES" sz="2800" dirty="0">
              <a:latin typeface="Arial" panose="020B0604020202020204" pitchFamily="34" charset="0"/>
            </a:endParaRPr>
          </a:p>
        </p:txBody>
      </p:sp>
      <p:pic>
        <p:nvPicPr>
          <p:cNvPr id="1026" name="Picture 2" descr="Emergency Operations Center 2020">
            <a:extLst>
              <a:ext uri="{FF2B5EF4-FFF2-40B4-BE49-F238E27FC236}">
                <a16:creationId xmlns:a16="http://schemas.microsoft.com/office/drawing/2014/main" id="{1CF4BC05-EDFA-A3C6-A374-536BFCD7B5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9"/>
          <a:stretch/>
        </p:blipFill>
        <p:spPr bwMode="auto">
          <a:xfrm>
            <a:off x="3067050" y="2427653"/>
            <a:ext cx="6057900" cy="405049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C16A644F-F251-097A-0E7E-002BD43B0F3D}"/>
              </a:ext>
            </a:extLst>
          </p:cNvPr>
          <p:cNvSpPr txBox="1">
            <a:spLocks/>
          </p:cNvSpPr>
          <p:nvPr/>
        </p:nvSpPr>
        <p:spPr>
          <a:xfrm>
            <a:off x="1833372" y="6510232"/>
            <a:ext cx="7732202" cy="238040"/>
          </a:xfrm>
          <a:prstGeom prst="rect">
            <a:avLst/>
          </a:prstGeom>
        </p:spPr>
        <p:txBody>
          <a:bodyPr/>
          <a:lstStyle>
            <a:lvl1pPr marL="0" indent="0" algn="r" defTabSz="914400" rtl="0" eaLnBrk="1" latinLnBrk="0" hangingPunct="1">
              <a:lnSpc>
                <a:spcPct val="90000"/>
              </a:lnSpc>
              <a:spcBef>
                <a:spcPts val="1000"/>
              </a:spcBef>
              <a:buFont typeface="Arial" panose="020B0604020202020204" pitchFamily="34" charset="0"/>
              <a:buNone/>
              <a:defRPr sz="12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50" b="0" dirty="0">
                <a:solidFill>
                  <a:srgbClr val="000000"/>
                </a:solidFill>
                <a:effectLst/>
              </a:rPr>
              <a:t>Foto: James </a:t>
            </a:r>
            <a:r>
              <a:rPr lang="en-US" sz="1050" b="0" dirty="0" err="1">
                <a:solidFill>
                  <a:srgbClr val="000000"/>
                </a:solidFill>
                <a:effectLst/>
              </a:rPr>
              <a:t>Gathany</a:t>
            </a:r>
            <a:r>
              <a:rPr lang="en-US" sz="1050" b="0" dirty="0">
                <a:solidFill>
                  <a:srgbClr val="000000"/>
                </a:solidFill>
                <a:effectLst/>
              </a:rPr>
              <a:t>, CDC, </a:t>
            </a:r>
            <a:r>
              <a:rPr lang="en-US" sz="1050" dirty="0">
                <a:hlinkClick r:id="rId4"/>
              </a:rPr>
              <a:t>Respuesta a brotes epidémicos: Datos en tiempo real para emergencias | 2022 DMI Update | CDC</a:t>
            </a:r>
            <a:endParaRPr lang="en-US" sz="1050" dirty="0"/>
          </a:p>
        </p:txBody>
      </p:sp>
    </p:spTree>
    <p:extLst>
      <p:ext uri="{BB962C8B-B14F-4D97-AF65-F5344CB8AC3E}">
        <p14:creationId xmlns:p14="http://schemas.microsoft.com/office/powerpoint/2010/main" val="4125549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12545-C669-8BE5-C0D3-5215F04CB371}"/>
              </a:ext>
            </a:extLst>
          </p:cNvPr>
          <p:cNvSpPr>
            <a:spLocks noGrp="1"/>
          </p:cNvSpPr>
          <p:nvPr>
            <p:ph type="title"/>
          </p:nvPr>
        </p:nvSpPr>
        <p:spPr>
          <a:xfrm>
            <a:off x="838200" y="0"/>
            <a:ext cx="9752215" cy="1247775"/>
          </a:xfrm>
        </p:spPr>
        <p:txBody>
          <a:bodyPr/>
          <a:lstStyle/>
          <a:p>
            <a:r>
              <a:rPr lang="es-ES" dirty="0"/>
              <a:t>Importancia del seguimiento y </a:t>
            </a:r>
            <a:br>
              <a:rPr lang="es-ES" dirty="0"/>
            </a:br>
            <a:r>
              <a:rPr lang="es-ES" dirty="0"/>
              <a:t>la evaluación: respuesta</a:t>
            </a:r>
          </a:p>
        </p:txBody>
      </p:sp>
      <p:sp>
        <p:nvSpPr>
          <p:cNvPr id="3" name="Content Placeholder 2">
            <a:extLst>
              <a:ext uri="{FF2B5EF4-FFF2-40B4-BE49-F238E27FC236}">
                <a16:creationId xmlns:a16="http://schemas.microsoft.com/office/drawing/2014/main" id="{8081DFA1-9DFD-79AA-69F5-AC4159483305}"/>
              </a:ext>
            </a:extLst>
          </p:cNvPr>
          <p:cNvSpPr>
            <a:spLocks noGrp="1"/>
          </p:cNvSpPr>
          <p:nvPr>
            <p:ph sz="half" idx="2"/>
          </p:nvPr>
        </p:nvSpPr>
        <p:spPr>
          <a:xfrm>
            <a:off x="838199" y="1478857"/>
            <a:ext cx="6037345" cy="4639309"/>
          </a:xfrm>
        </p:spPr>
        <p:txBody>
          <a:bodyPr lIns="91440" tIns="45720" rIns="91440" bIns="45720" anchor="t"/>
          <a:lstStyle/>
          <a:p>
            <a:pPr marL="0" indent="0">
              <a:buNone/>
            </a:pPr>
            <a:r>
              <a:rPr lang="es-ES" dirty="0"/>
              <a:t>El seguimiento y la evaluación valoran:</a:t>
            </a:r>
          </a:p>
          <a:p>
            <a:pPr lvl="1"/>
            <a:r>
              <a:rPr lang="es-ES" dirty="0"/>
              <a:t>Calidad de los datos</a:t>
            </a:r>
          </a:p>
          <a:p>
            <a:pPr lvl="1"/>
            <a:r>
              <a:rPr lang="es-ES" dirty="0"/>
              <a:t>Desempeño del sistema</a:t>
            </a:r>
          </a:p>
          <a:p>
            <a:pPr lvl="1"/>
            <a:r>
              <a:rPr lang="es-ES" dirty="0"/>
              <a:t>Alineación con los objetivos</a:t>
            </a:r>
            <a:endParaRPr lang="es-ES" dirty="0">
              <a:cs typeface="Arial"/>
            </a:endParaRPr>
          </a:p>
          <a:p>
            <a:pPr marL="0" indent="0">
              <a:buNone/>
            </a:pPr>
            <a:endParaRPr lang="es-ES" dirty="0"/>
          </a:p>
          <a:p>
            <a:pPr marL="0" indent="0">
              <a:buNone/>
            </a:pPr>
            <a:endParaRPr lang="es-ES" dirty="0"/>
          </a:p>
        </p:txBody>
      </p:sp>
      <p:pic>
        <p:nvPicPr>
          <p:cNvPr id="2060" name="Picture 12" descr="data">
            <a:extLst>
              <a:ext uri="{FF2B5EF4-FFF2-40B4-BE49-F238E27FC236}">
                <a16:creationId xmlns:a16="http://schemas.microsoft.com/office/drawing/2014/main" id="{31112F8C-65B6-4D61-735E-9253A43FAF4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3481"/>
          <a:stretch/>
        </p:blipFill>
        <p:spPr bwMode="auto">
          <a:xfrm>
            <a:off x="7357536" y="1713786"/>
            <a:ext cx="4046094" cy="378308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2031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386ECA9-20A4-76FF-9C5E-869168D20266}"/>
              </a:ext>
            </a:extLst>
          </p:cNvPr>
          <p:cNvSpPr>
            <a:spLocks noGrp="1"/>
          </p:cNvSpPr>
          <p:nvPr>
            <p:ph sz="half" idx="2"/>
          </p:nvPr>
        </p:nvSpPr>
        <p:spPr/>
        <p:txBody>
          <a:bodyPr lIns="91440" tIns="45720" rIns="91440" bIns="45720" anchor="t"/>
          <a:lstStyle/>
          <a:p>
            <a:r>
              <a:rPr lang="es-ES" dirty="0">
                <a:cs typeface="Arial"/>
              </a:rPr>
              <a:t>Proporciona datos para tomar decisiones de salud pública:</a:t>
            </a:r>
          </a:p>
          <a:p>
            <a:pPr lvl="1"/>
            <a:r>
              <a:rPr lang="es-ES" dirty="0">
                <a:cs typeface="Arial"/>
              </a:rPr>
              <a:t>Identificar y responder a los brotes </a:t>
            </a:r>
          </a:p>
          <a:p>
            <a:pPr lvl="1"/>
            <a:r>
              <a:rPr lang="es-ES" dirty="0">
                <a:cs typeface="Arial"/>
              </a:rPr>
              <a:t>Supervisar las intervenciones</a:t>
            </a:r>
          </a:p>
          <a:p>
            <a:pPr lvl="1"/>
            <a:r>
              <a:rPr lang="es-ES" dirty="0">
                <a:cs typeface="Arial"/>
              </a:rPr>
              <a:t>Asignar recursos</a:t>
            </a:r>
          </a:p>
          <a:p>
            <a:pPr lvl="1"/>
            <a:r>
              <a:rPr lang="es-ES" dirty="0">
                <a:cs typeface="Arial"/>
              </a:rPr>
              <a:t>Hacer políticas de salud pública  </a:t>
            </a:r>
          </a:p>
          <a:p>
            <a:r>
              <a:rPr lang="es-ES" dirty="0">
                <a:cs typeface="Arial"/>
              </a:rPr>
              <a:t>Tomar buenas decisiones requiere recopilar datos precisos</a:t>
            </a:r>
          </a:p>
          <a:p>
            <a:r>
              <a:rPr lang="es-ES" dirty="0">
                <a:cs typeface="Arial"/>
              </a:rPr>
              <a:t>La utilización, revisión y crítica periódicas de los datos y la evaluación del sistema ayudan a mantener la vigilancia en la dirección correcta.</a:t>
            </a:r>
          </a:p>
        </p:txBody>
      </p:sp>
      <p:sp>
        <p:nvSpPr>
          <p:cNvPr id="3" name="Title 2">
            <a:extLst>
              <a:ext uri="{FF2B5EF4-FFF2-40B4-BE49-F238E27FC236}">
                <a16:creationId xmlns:a16="http://schemas.microsoft.com/office/drawing/2014/main" id="{4E9146F7-AE53-7976-C883-F2F201AE8A4D}"/>
              </a:ext>
            </a:extLst>
          </p:cNvPr>
          <p:cNvSpPr>
            <a:spLocks noGrp="1"/>
          </p:cNvSpPr>
          <p:nvPr>
            <p:ph type="title"/>
          </p:nvPr>
        </p:nvSpPr>
        <p:spPr>
          <a:xfrm>
            <a:off x="838200" y="0"/>
            <a:ext cx="10515600" cy="1257300"/>
          </a:xfrm>
        </p:spPr>
        <p:txBody>
          <a:bodyPr lIns="91440" tIns="45720" rIns="91440" bIns="45720" anchor="t"/>
          <a:lstStyle/>
          <a:p>
            <a:r>
              <a:rPr lang="es-ES" dirty="0"/>
              <a:t>Importancia de la vigilancia de la </a:t>
            </a:r>
            <a:br>
              <a:rPr lang="es-ES" dirty="0"/>
            </a:br>
            <a:r>
              <a:rPr lang="es-ES" dirty="0"/>
              <a:t>salud pública </a:t>
            </a:r>
          </a:p>
        </p:txBody>
      </p:sp>
    </p:spTree>
    <p:extLst>
      <p:ext uri="{BB962C8B-B14F-4D97-AF65-F5344CB8AC3E}">
        <p14:creationId xmlns:p14="http://schemas.microsoft.com/office/powerpoint/2010/main" val="2166956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7321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479550"/>
            <a:ext cx="5257800" cy="4638675"/>
          </a:xfrm>
        </p:spPr>
        <p:txBody>
          <a:bodyPr/>
          <a:lstStyle/>
          <a:p>
            <a:pPr marL="0" indent="0">
              <a:buNone/>
            </a:pPr>
            <a:r>
              <a:rPr lang="es-ES" b="1" dirty="0">
                <a:solidFill>
                  <a:srgbClr val="00820C"/>
                </a:solidFill>
              </a:rPr>
              <a:t>Seguimiento</a:t>
            </a:r>
          </a:p>
          <a:p>
            <a:pPr lvl="1"/>
            <a:r>
              <a:rPr lang="es-ES" dirty="0"/>
              <a:t>Revisión sistemática en curso de las etapas clave del proceso de vigilancia</a:t>
            </a:r>
          </a:p>
          <a:p>
            <a:pPr marL="0" indent="0">
              <a:buNone/>
            </a:pPr>
            <a:endParaRPr lang="es-ES" b="1" dirty="0">
              <a:solidFill>
                <a:srgbClr val="00820C"/>
              </a:solidFill>
            </a:endParaRPr>
          </a:p>
          <a:p>
            <a:pPr marL="0" indent="0">
              <a:buNone/>
            </a:pPr>
            <a:r>
              <a:rPr lang="es-ES" b="1" dirty="0">
                <a:solidFill>
                  <a:srgbClr val="00820C"/>
                </a:solidFill>
              </a:rPr>
              <a:t>Evaluación</a:t>
            </a:r>
          </a:p>
          <a:p>
            <a:pPr lvl="1"/>
            <a:r>
              <a:rPr lang="es-ES" dirty="0"/>
              <a:t>Peritaje ocasional del desempeño de un sistema de vigilancia en función de </a:t>
            </a:r>
            <a:br>
              <a:rPr lang="es-ES" dirty="0"/>
            </a:br>
            <a:r>
              <a:rPr lang="es-ES" dirty="0"/>
              <a:t>criterios establecidos</a:t>
            </a:r>
          </a:p>
          <a:p>
            <a:endParaRPr lang="es-ES" dirty="0"/>
          </a:p>
          <a:p>
            <a:endParaRPr lang="es-ES" dirty="0"/>
          </a:p>
        </p:txBody>
      </p:sp>
      <p:pic>
        <p:nvPicPr>
          <p:cNvPr id="4100" name="Picture 4" descr="image of chart ">
            <a:extLst>
              <a:ext uri="{FF2B5EF4-FFF2-40B4-BE49-F238E27FC236}">
                <a16:creationId xmlns:a16="http://schemas.microsoft.com/office/drawing/2014/main" id="{6921216E-72FA-2C87-D51B-3525449EEB8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9183"/>
          <a:stretch/>
        </p:blipFill>
        <p:spPr bwMode="auto">
          <a:xfrm>
            <a:off x="6096000" y="2177055"/>
            <a:ext cx="5257800" cy="324366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6F927386-2790-D96D-B4FF-88A459F1AC8E}"/>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Seguimiento y evaluación en la vigilancia</a:t>
            </a:r>
          </a:p>
        </p:txBody>
      </p:sp>
    </p:spTree>
    <p:extLst>
      <p:ext uri="{BB962C8B-B14F-4D97-AF65-F5344CB8AC3E}">
        <p14:creationId xmlns:p14="http://schemas.microsoft.com/office/powerpoint/2010/main" val="262992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5BD6829-CC2B-0721-8F6A-CAEBA4932686}"/>
              </a:ext>
            </a:extLst>
          </p:cNvPr>
          <p:cNvSpPr>
            <a:spLocks noGrp="1"/>
          </p:cNvSpPr>
          <p:nvPr>
            <p:ph type="body" sz="quarter" idx="3"/>
          </p:nvPr>
        </p:nvSpPr>
        <p:spPr>
          <a:xfrm>
            <a:off x="6170613" y="1473200"/>
            <a:ext cx="5183187" cy="927100"/>
          </a:xfrm>
        </p:spPr>
        <p:txBody>
          <a:bodyPr/>
          <a:lstStyle/>
          <a:p>
            <a:pPr>
              <a:lnSpc>
                <a:spcPct val="100000"/>
              </a:lnSpc>
              <a:spcBef>
                <a:spcPts val="0"/>
              </a:spcBef>
            </a:pPr>
            <a:r>
              <a:rPr lang="es-GT" noProof="0" dirty="0">
                <a:solidFill>
                  <a:srgbClr val="00820C"/>
                </a:solidFill>
              </a:rPr>
              <a:t>Valoración:</a:t>
            </a:r>
          </a:p>
          <a:p>
            <a:pPr>
              <a:lnSpc>
                <a:spcPct val="100000"/>
              </a:lnSpc>
              <a:spcBef>
                <a:spcPts val="0"/>
              </a:spcBef>
            </a:pPr>
            <a:r>
              <a:rPr lang="es-GT" noProof="0" dirty="0"/>
              <a:t>Orientado al proceso</a:t>
            </a:r>
            <a:endParaRPr lang="en-US" dirty="0"/>
          </a:p>
        </p:txBody>
      </p:sp>
      <p:sp>
        <p:nvSpPr>
          <p:cNvPr id="2" name="Title 1">
            <a:extLst>
              <a:ext uri="{FF2B5EF4-FFF2-40B4-BE49-F238E27FC236}">
                <a16:creationId xmlns:a16="http://schemas.microsoft.com/office/drawing/2014/main" id="{B72E650A-037A-8887-C2C8-259C3988EB29}"/>
              </a:ext>
            </a:extLst>
          </p:cNvPr>
          <p:cNvSpPr>
            <a:spLocks noGrp="1"/>
          </p:cNvSpPr>
          <p:nvPr>
            <p:ph type="title"/>
          </p:nvPr>
        </p:nvSpPr>
        <p:spPr>
          <a:xfrm>
            <a:off x="839788" y="448976"/>
            <a:ext cx="10515600" cy="823913"/>
          </a:xfrm>
          <a:prstGeom prst="rect">
            <a:avLst/>
          </a:prstGeom>
        </p:spPr>
        <p:txBody>
          <a:bodyPr/>
          <a:lstStyle/>
          <a:p>
            <a:r>
              <a:rPr lang="en-US" dirty="0"/>
              <a:t>Evaluación frente a valoración</a:t>
            </a:r>
          </a:p>
        </p:txBody>
      </p:sp>
      <p:sp>
        <p:nvSpPr>
          <p:cNvPr id="20" name="Content Placeholder 5">
            <a:extLst>
              <a:ext uri="{FF2B5EF4-FFF2-40B4-BE49-F238E27FC236}">
                <a16:creationId xmlns:a16="http://schemas.microsoft.com/office/drawing/2014/main" id="{EE52749E-A3E2-0122-5564-9083E35AECEE}"/>
              </a:ext>
            </a:extLst>
          </p:cNvPr>
          <p:cNvSpPr>
            <a:spLocks noGrp="1"/>
          </p:cNvSpPr>
          <p:nvPr>
            <p:ph sz="half" idx="13"/>
          </p:nvPr>
        </p:nvSpPr>
        <p:spPr>
          <a:xfrm>
            <a:off x="6170613" y="2400299"/>
            <a:ext cx="5157787" cy="3743325"/>
          </a:xfrm>
        </p:spPr>
        <p:txBody>
          <a:bodyPr/>
          <a:lstStyle/>
          <a:p>
            <a:r>
              <a:rPr lang="es-GT" noProof="0" dirty="0"/>
              <a:t>Proceso de documentar conocimientos, habilidades, actitudes y creencias, normalmente en términos medibles y proporcionar retroalimentación sobre la eficacia.</a:t>
            </a:r>
          </a:p>
          <a:p>
            <a:endParaRPr lang="en-US" dirty="0"/>
          </a:p>
        </p:txBody>
      </p:sp>
      <p:sp>
        <p:nvSpPr>
          <p:cNvPr id="17" name="Text Placeholder 2">
            <a:extLst>
              <a:ext uri="{FF2B5EF4-FFF2-40B4-BE49-F238E27FC236}">
                <a16:creationId xmlns:a16="http://schemas.microsoft.com/office/drawing/2014/main" id="{7E254B9C-089D-4300-CB98-F24F44F2E4D5}"/>
              </a:ext>
            </a:extLst>
          </p:cNvPr>
          <p:cNvSpPr>
            <a:spLocks noGrp="1"/>
          </p:cNvSpPr>
          <p:nvPr>
            <p:ph type="body" idx="1"/>
          </p:nvPr>
        </p:nvSpPr>
        <p:spPr>
          <a:xfrm>
            <a:off x="838200" y="1473200"/>
            <a:ext cx="5157788" cy="927100"/>
          </a:xfrm>
        </p:spPr>
        <p:txBody>
          <a:bodyPr/>
          <a:lstStyle/>
          <a:p>
            <a:pPr>
              <a:lnSpc>
                <a:spcPct val="100000"/>
              </a:lnSpc>
              <a:spcBef>
                <a:spcPts val="0"/>
              </a:spcBef>
            </a:pPr>
            <a:r>
              <a:rPr lang="en-US" dirty="0">
                <a:solidFill>
                  <a:srgbClr val="00820C"/>
                </a:solidFill>
              </a:rPr>
              <a:t>Evaluación: </a:t>
            </a:r>
          </a:p>
          <a:p>
            <a:pPr>
              <a:lnSpc>
                <a:spcPct val="100000"/>
              </a:lnSpc>
              <a:spcBef>
                <a:spcPts val="0"/>
              </a:spcBef>
            </a:pPr>
            <a:r>
              <a:rPr lang="en-US" dirty="0" err="1"/>
              <a:t>Orientada</a:t>
            </a:r>
            <a:r>
              <a:rPr lang="en-US" dirty="0"/>
              <a:t> a resultados/productos</a:t>
            </a:r>
          </a:p>
        </p:txBody>
      </p:sp>
      <p:sp>
        <p:nvSpPr>
          <p:cNvPr id="3" name="Content Placeholder 2">
            <a:extLst>
              <a:ext uri="{FF2B5EF4-FFF2-40B4-BE49-F238E27FC236}">
                <a16:creationId xmlns:a16="http://schemas.microsoft.com/office/drawing/2014/main" id="{A87BAEA6-C291-7110-5624-6CE57E1E179F}"/>
              </a:ext>
            </a:extLst>
          </p:cNvPr>
          <p:cNvSpPr>
            <a:spLocks noGrp="1"/>
          </p:cNvSpPr>
          <p:nvPr>
            <p:ph sz="half" idx="2"/>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18" name="Content Placeholder 3">
            <a:extLst>
              <a:ext uri="{FF2B5EF4-FFF2-40B4-BE49-F238E27FC236}">
                <a16:creationId xmlns:a16="http://schemas.microsoft.com/office/drawing/2014/main" id="{5C007F0C-0512-7A48-2880-5C862447C4F2}"/>
              </a:ext>
            </a:extLst>
          </p:cNvPr>
          <p:cNvSpPr txBox="1">
            <a:spLocks/>
          </p:cNvSpPr>
          <p:nvPr/>
        </p:nvSpPr>
        <p:spPr>
          <a:xfrm>
            <a:off x="838200" y="2400301"/>
            <a:ext cx="5157788" cy="37433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Proceso de emitir juicios basados en criterios y pruebas</a:t>
            </a:r>
          </a:p>
          <a:p>
            <a:endParaRPr lang="en-US" dirty="0"/>
          </a:p>
        </p:txBody>
      </p:sp>
      <p:cxnSp>
        <p:nvCxnSpPr>
          <p:cNvPr id="21" name="Straight Connector 20">
            <a:extLst>
              <a:ext uri="{FF2B5EF4-FFF2-40B4-BE49-F238E27FC236}">
                <a16:creationId xmlns:a16="http://schemas.microsoft.com/office/drawing/2014/main" id="{5821E21D-37D0-60F0-68D9-A824D81E206A}"/>
              </a:ext>
            </a:extLst>
          </p:cNvPr>
          <p:cNvCxnSpPr>
            <a:cxnSpLocks/>
          </p:cNvCxnSpPr>
          <p:nvPr/>
        </p:nvCxnSpPr>
        <p:spPr>
          <a:xfrm>
            <a:off x="6035040" y="1473345"/>
            <a:ext cx="60960" cy="4968730"/>
          </a:xfrm>
          <a:prstGeom prst="line">
            <a:avLst/>
          </a:prstGeom>
          <a:ln w="76200">
            <a:solidFill>
              <a:srgbClr val="00820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2389102"/>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Props1.xml><?xml version="1.0" encoding="utf-8"?>
<ds:datastoreItem xmlns:ds="http://schemas.openxmlformats.org/officeDocument/2006/customXml" ds:itemID="{8C6283F3-9D74-465D-B0B9-4EC1BBDC8E34}">
  <ds:schemaRefs>
    <ds:schemaRef ds:uri="http://schemas.microsoft.com/sharepoint/v3/contenttype/forms"/>
  </ds:schemaRefs>
</ds:datastoreItem>
</file>

<file path=customXml/itemProps2.xml><?xml version="1.0" encoding="utf-8"?>
<ds:datastoreItem xmlns:ds="http://schemas.openxmlformats.org/officeDocument/2006/customXml" ds:itemID="{AE949EC4-3217-4C46-AD78-A259ED6062A7}"/>
</file>

<file path=customXml/itemProps3.xml><?xml version="1.0" encoding="utf-8"?>
<ds:datastoreItem xmlns:ds="http://schemas.openxmlformats.org/officeDocument/2006/customXml" ds:itemID="{74804B64-62AF-4573-97EC-E165738FFA2B}">
  <ds:schemaRefs>
    <ds:schemaRef ds:uri="http://schemas.microsoft.com/office/2006/documentManagement/types"/>
    <ds:schemaRef ds:uri="52ff0146-47b4-4d51-8c1c-03266fcd63a2"/>
    <ds:schemaRef ds:uri="cd03f174-a395-49eb-8ee9-8d943e22f40d"/>
    <ds:schemaRef ds:uri="http://purl.org/dc/elements/1.1/"/>
    <ds:schemaRef ds:uri="http://www.w3.org/XML/1998/namespace"/>
    <ds:schemaRef ds:uri="http://schemas.microsoft.com/office/infopath/2007/PartnerControls"/>
    <ds:schemaRef ds:uri="http://schemas.microsoft.com/office/2006/metadata/properties"/>
    <ds:schemaRef ds:uri="http://schemas.openxmlformats.org/package/2006/metadata/core-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9424</TotalTime>
  <Words>5318</Words>
  <Application>Microsoft Office PowerPoint</Application>
  <PresentationFormat>Widescreen</PresentationFormat>
  <Paragraphs>647</Paragraphs>
  <Slides>27</Slides>
  <Notes>27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Arial</vt:lpstr>
      <vt:lpstr>Arial Re</vt:lpstr>
      <vt:lpstr>Calibri</vt:lpstr>
      <vt:lpstr>Courier New</vt:lpstr>
      <vt:lpstr>Franklin Gothic Medium</vt:lpstr>
      <vt:lpstr>Franklin Gothic Medium Cond</vt:lpstr>
      <vt:lpstr>Symbol</vt:lpstr>
      <vt:lpstr>Times New Roman</vt:lpstr>
      <vt:lpstr>Wingdings</vt:lpstr>
      <vt:lpstr>Spanish_Template_12_6_2024</vt:lpstr>
      <vt:lpstr>PowerPoint Presentation</vt:lpstr>
      <vt:lpstr>PowerPoint Presentation</vt:lpstr>
      <vt:lpstr>PowerPoint Presentation</vt:lpstr>
      <vt:lpstr>Importancia del seguimiento y  la evaluación</vt:lpstr>
      <vt:lpstr>Importancia del seguimiento y  la evaluación: respuesta</vt:lpstr>
      <vt:lpstr>Importancia de la vigilancia de la  salud pública </vt:lpstr>
      <vt:lpstr>PowerPoint Presentation</vt:lpstr>
      <vt:lpstr>PowerPoint Presentation</vt:lpstr>
      <vt:lpstr>Evaluación frente a valoración</vt:lpstr>
      <vt:lpstr>Características de un sistema de vigilancia que funciona correctamente</vt:lpstr>
      <vt:lpstr>Indicadores y objetivos</vt:lpstr>
      <vt:lpstr>Indicadores de desempeño (1/3)</vt:lpstr>
      <vt:lpstr>Indicadores de desempeño (2/3)</vt:lpstr>
      <vt:lpstr>Indicadores de desempeño (3/3)</vt:lpstr>
      <vt:lpstr>Oportunidad y completitud de  la vigilancia</vt:lpstr>
      <vt:lpstr>Calcular la oportunidad del centro “A”</vt:lpstr>
      <vt:lpstr>Actividades semanales de seguimiento</vt:lpstr>
      <vt:lpstr>Oportunidad de los reportes</vt:lpstr>
      <vt:lpstr>Oportunidad y notificación cero</vt:lpstr>
      <vt:lpstr>Formulario de seguimiento semanal</vt:lpstr>
      <vt:lpstr>Trabajar con indicadores (1/2)</vt:lpstr>
      <vt:lpstr>Trabajar con indicadores (2/2)</vt:lpstr>
      <vt:lpstr>Trabajar con indicadores: respuestas</vt:lpstr>
      <vt:lpstr>Acción basada en el seguimiento</vt:lpstr>
      <vt:lpstr>Revisar el desempeño del Distrito</vt:lpstr>
      <vt:lpstr>Resumen</vt:lpstr>
      <vt:lpstr>Revisión de los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docId:4F005D75E54CAB2D132B59E35E5373B2</cp:keywords>
  <cp:lastModifiedBy>Gallagher, Darby (CDC/GHC/DGHP)</cp:lastModifiedBy>
  <cp:revision>242</cp:revision>
  <cp:lastPrinted>2020-02-28T15:36:17Z</cp:lastPrinted>
  <dcterms:created xsi:type="dcterms:W3CDTF">2005-08-29T16:54:09Z</dcterms:created>
  <dcterms:modified xsi:type="dcterms:W3CDTF">2025-03-21T19:50:25Z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SIP_Label_7b94a7b8-f06c-4dfe-bdcc-9b548fd58c31_Enabled">
    <vt:lpwstr>true</vt:lpwstr>
  </property>
  <property fmtid="{D5CDD505-2E9C-101B-9397-08002B2CF9AE}" pid="4" name="MSIP_Label_7b94a7b8-f06c-4dfe-bdcc-9b548fd58c31_SetDate">
    <vt:lpwstr>2022-05-17T02:07:21Z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6268eab5-cfbc-4f71-95f4-421e7384f5d0</vt:lpwstr>
  </property>
  <property fmtid="{D5CDD505-2E9C-101B-9397-08002B2CF9AE}" pid="9" name="MSIP_Label_7b94a7b8-f06c-4dfe-bdcc-9b548fd58c31_ContentBits">
    <vt:lpwstr>0</vt:lpwstr>
  </property>
  <property fmtid="{D5CDD505-2E9C-101B-9397-08002B2CF9AE}" pid="10" name="MediaServiceImageTags">
    <vt:lpwstr/>
  </property>
</Properties>
</file>